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84"/>
  </p:notesMasterIdLst>
  <p:sldIdLst>
    <p:sldId id="256" r:id="rId2"/>
    <p:sldId id="317" r:id="rId3"/>
    <p:sldId id="329" r:id="rId4"/>
    <p:sldId id="257" r:id="rId5"/>
    <p:sldId id="363" r:id="rId6"/>
    <p:sldId id="364" r:id="rId7"/>
    <p:sldId id="365" r:id="rId8"/>
    <p:sldId id="366" r:id="rId9"/>
    <p:sldId id="367" r:id="rId10"/>
    <p:sldId id="388" r:id="rId11"/>
    <p:sldId id="368" r:id="rId12"/>
    <p:sldId id="369" r:id="rId13"/>
    <p:sldId id="370" r:id="rId14"/>
    <p:sldId id="371" r:id="rId15"/>
    <p:sldId id="372" r:id="rId16"/>
    <p:sldId id="258" r:id="rId17"/>
    <p:sldId id="259" r:id="rId18"/>
    <p:sldId id="389" r:id="rId19"/>
    <p:sldId id="260" r:id="rId20"/>
    <p:sldId id="261" r:id="rId21"/>
    <p:sldId id="362" r:id="rId22"/>
    <p:sldId id="374" r:id="rId23"/>
    <p:sldId id="265" r:id="rId24"/>
    <p:sldId id="262" r:id="rId25"/>
    <p:sldId id="373" r:id="rId26"/>
    <p:sldId id="355" r:id="rId27"/>
    <p:sldId id="356" r:id="rId28"/>
    <p:sldId id="357" r:id="rId29"/>
    <p:sldId id="358" r:id="rId30"/>
    <p:sldId id="359" r:id="rId31"/>
    <p:sldId id="390" r:id="rId32"/>
    <p:sldId id="266" r:id="rId33"/>
    <p:sldId id="267" r:id="rId34"/>
    <p:sldId id="268" r:id="rId35"/>
    <p:sldId id="269" r:id="rId36"/>
    <p:sldId id="331" r:id="rId37"/>
    <p:sldId id="330" r:id="rId38"/>
    <p:sldId id="318" r:id="rId39"/>
    <p:sldId id="319" r:id="rId40"/>
    <p:sldId id="320" r:id="rId41"/>
    <p:sldId id="341" r:id="rId42"/>
    <p:sldId id="342" r:id="rId43"/>
    <p:sldId id="375" r:id="rId44"/>
    <p:sldId id="376" r:id="rId45"/>
    <p:sldId id="377" r:id="rId46"/>
    <p:sldId id="378" r:id="rId47"/>
    <p:sldId id="379" r:id="rId48"/>
    <p:sldId id="380" r:id="rId49"/>
    <p:sldId id="394" r:id="rId50"/>
    <p:sldId id="391" r:id="rId51"/>
    <p:sldId id="392" r:id="rId52"/>
    <p:sldId id="393" r:id="rId53"/>
    <p:sldId id="323" r:id="rId54"/>
    <p:sldId id="350" r:id="rId55"/>
    <p:sldId id="324" r:id="rId56"/>
    <p:sldId id="325" r:id="rId57"/>
    <p:sldId id="334" r:id="rId58"/>
    <p:sldId id="326" r:id="rId59"/>
    <p:sldId id="351" r:id="rId60"/>
    <p:sldId id="349" r:id="rId61"/>
    <p:sldId id="353" r:id="rId62"/>
    <p:sldId id="327" r:id="rId63"/>
    <p:sldId id="360" r:id="rId64"/>
    <p:sldId id="361" r:id="rId65"/>
    <p:sldId id="328" r:id="rId66"/>
    <p:sldId id="336" r:id="rId67"/>
    <p:sldId id="337" r:id="rId68"/>
    <p:sldId id="338" r:id="rId69"/>
    <p:sldId id="354" r:id="rId70"/>
    <p:sldId id="339" r:id="rId71"/>
    <p:sldId id="383" r:id="rId72"/>
    <p:sldId id="384" r:id="rId73"/>
    <p:sldId id="386" r:id="rId74"/>
    <p:sldId id="387" r:id="rId75"/>
    <p:sldId id="382" r:id="rId76"/>
    <p:sldId id="280" r:id="rId77"/>
    <p:sldId id="281" r:id="rId78"/>
    <p:sldId id="282" r:id="rId79"/>
    <p:sldId id="307" r:id="rId80"/>
    <p:sldId id="306" r:id="rId81"/>
    <p:sldId id="283" r:id="rId82"/>
    <p:sldId id="308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22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86F85-EDB2-485F-B632-98FE5EC2C0B3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4DEF413-A332-4BCE-A762-FDA4D65C683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1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Этика</a:t>
          </a:r>
          <a:endParaRPr lang="ru-RU" sz="2400" i="1" dirty="0">
            <a:solidFill>
              <a:schemeClr val="bg1"/>
            </a:solidFill>
          </a:endParaRPr>
        </a:p>
      </dgm:t>
    </dgm:pt>
    <dgm:pt modelId="{185D1FBD-CA3B-48CE-9A37-E78F26A064E3}" type="parTrans" cxnId="{5CDC35F0-5D3B-492A-B124-AFC1DB5D84E0}">
      <dgm:prSet/>
      <dgm:spPr/>
      <dgm:t>
        <a:bodyPr/>
        <a:lstStyle/>
        <a:p>
          <a:endParaRPr lang="ru-RU"/>
        </a:p>
      </dgm:t>
    </dgm:pt>
    <dgm:pt modelId="{8C903E6B-B20E-4D54-8DBC-2230982F4551}" type="sibTrans" cxnId="{5CDC35F0-5D3B-492A-B124-AFC1DB5D84E0}">
      <dgm:prSet/>
      <dgm:spPr/>
      <dgm:t>
        <a:bodyPr/>
        <a:lstStyle/>
        <a:p>
          <a:endParaRPr lang="ru-RU"/>
        </a:p>
      </dgm:t>
    </dgm:pt>
    <dgm:pt modelId="{7E9A20BE-64E6-4AB3-BDE6-FFEDE6AAE6E2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+mn-lt"/>
              <a:ea typeface="+mn-ea"/>
              <a:cs typeface="+mn-cs"/>
            </a:rPr>
            <a:t>философская наука о морали, ее  происхождении и развитии, ее истории и истории научных воззрений на ее предмет. </a:t>
          </a:r>
          <a:endParaRPr lang="ru-RU" sz="1600" dirty="0"/>
        </a:p>
      </dgm:t>
    </dgm:pt>
    <dgm:pt modelId="{969C1939-8B07-4715-BA15-FA78C73432B7}" type="parTrans" cxnId="{35F6198C-DF55-4679-9B71-A58E69526CF3}">
      <dgm:prSet/>
      <dgm:spPr/>
      <dgm:t>
        <a:bodyPr/>
        <a:lstStyle/>
        <a:p>
          <a:endParaRPr lang="ru-RU"/>
        </a:p>
      </dgm:t>
    </dgm:pt>
    <dgm:pt modelId="{EE5FE418-18BC-413A-ACF5-FCC8C2E1CB0E}" type="sibTrans" cxnId="{35F6198C-DF55-4679-9B71-A58E69526CF3}">
      <dgm:prSet/>
      <dgm:spPr/>
      <dgm:t>
        <a:bodyPr/>
        <a:lstStyle/>
        <a:p>
          <a:endParaRPr lang="ru-RU"/>
        </a:p>
      </dgm:t>
    </dgm:pt>
    <dgm:pt modelId="{14BE4959-51D5-4371-8569-A3C6B8CB56DF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Профессиональная этика </a:t>
          </a:r>
          <a:endParaRPr lang="ru-RU" sz="2000" i="1" dirty="0">
            <a:solidFill>
              <a:schemeClr val="bg1"/>
            </a:solidFill>
          </a:endParaRPr>
        </a:p>
      </dgm:t>
    </dgm:pt>
    <dgm:pt modelId="{99A01FAA-F622-4F70-86E9-5A750D5C1373}" type="parTrans" cxnId="{61160800-7785-4092-9E8C-3E1103C6FD62}">
      <dgm:prSet/>
      <dgm:spPr/>
      <dgm:t>
        <a:bodyPr/>
        <a:lstStyle/>
        <a:p>
          <a:endParaRPr lang="ru-RU"/>
        </a:p>
      </dgm:t>
    </dgm:pt>
    <dgm:pt modelId="{FA9ED97C-92A9-4363-A503-6D791B816AE5}" type="sibTrans" cxnId="{61160800-7785-4092-9E8C-3E1103C6FD62}">
      <dgm:prSet/>
      <dgm:spPr/>
      <dgm:t>
        <a:bodyPr/>
        <a:lstStyle/>
        <a:p>
          <a:endParaRPr lang="ru-RU"/>
        </a:p>
      </dgm:t>
    </dgm:pt>
    <dgm:pt modelId="{A851C53D-904D-4AA7-919C-BD06FBFCEF07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+mn-lt"/>
              <a:ea typeface="+mn-ea"/>
              <a:cs typeface="+mn-cs"/>
            </a:rPr>
            <a:t>раздел этической науки, исследующий специфику морали в условиях профессиональной деятельности.</a:t>
          </a:r>
          <a:endParaRPr lang="ru-RU" sz="1600" dirty="0"/>
        </a:p>
      </dgm:t>
    </dgm:pt>
    <dgm:pt modelId="{BF668B60-FE91-4F7C-A3BA-BA87A0E60489}" type="parTrans" cxnId="{5F1338D8-C826-488A-9EBA-25607963A698}">
      <dgm:prSet/>
      <dgm:spPr/>
      <dgm:t>
        <a:bodyPr/>
        <a:lstStyle/>
        <a:p>
          <a:endParaRPr lang="ru-RU"/>
        </a:p>
      </dgm:t>
    </dgm:pt>
    <dgm:pt modelId="{9611AD7E-41DA-40EF-8381-E25C607D598A}" type="sibTrans" cxnId="{5F1338D8-C826-488A-9EBA-25607963A698}">
      <dgm:prSet/>
      <dgm:spPr/>
      <dgm:t>
        <a:bodyPr/>
        <a:lstStyle/>
        <a:p>
          <a:endParaRPr lang="ru-RU"/>
        </a:p>
      </dgm:t>
    </dgm:pt>
    <dgm:pt modelId="{240A97D5-31CE-4550-B40A-FE8D8B768446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Профессиональная (или прикладная) этика </a:t>
          </a:r>
          <a:endParaRPr lang="ru-RU" i="1" dirty="0">
            <a:solidFill>
              <a:schemeClr val="bg1"/>
            </a:solidFill>
          </a:endParaRPr>
        </a:p>
      </dgm:t>
    </dgm:pt>
    <dgm:pt modelId="{320B9842-768F-4A14-B117-56AAB6D6D74E}" type="parTrans" cxnId="{B3D34C25-E387-48E0-9409-073F29E0C93F}">
      <dgm:prSet/>
      <dgm:spPr/>
      <dgm:t>
        <a:bodyPr/>
        <a:lstStyle/>
        <a:p>
          <a:endParaRPr lang="ru-RU"/>
        </a:p>
      </dgm:t>
    </dgm:pt>
    <dgm:pt modelId="{D264CB3C-3B8F-40A8-B694-85EF94EEAA16}" type="sibTrans" cxnId="{B3D34C25-E387-48E0-9409-073F29E0C93F}">
      <dgm:prSet/>
      <dgm:spPr/>
      <dgm:t>
        <a:bodyPr/>
        <a:lstStyle/>
        <a:p>
          <a:endParaRPr lang="ru-RU"/>
        </a:p>
      </dgm:t>
    </dgm:pt>
    <dgm:pt modelId="{CEF79B76-750C-4AF4-AB0C-67EE405F3265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+mn-lt"/>
              <a:ea typeface="+mn-ea"/>
              <a:cs typeface="+mn-cs"/>
            </a:rPr>
            <a:t>совокупность моральных требований, принципов и норм  деятельности специалистов, которая является ответственной, обязательной, но вместе с тем добровольной, т. е. свободной деятельностью свободных людей, которые подчиняются правилам, но лично независимы, сообразуются с законом, но выполняют долг. </a:t>
          </a:r>
          <a:endParaRPr lang="ru-RU" sz="1600" dirty="0"/>
        </a:p>
      </dgm:t>
    </dgm:pt>
    <dgm:pt modelId="{9285AA16-F27F-40CD-A8A1-0A09F0B4620D}" type="parTrans" cxnId="{37C8CED5-79CD-4765-B041-011D3991EF51}">
      <dgm:prSet/>
      <dgm:spPr/>
      <dgm:t>
        <a:bodyPr/>
        <a:lstStyle/>
        <a:p>
          <a:endParaRPr lang="ru-RU"/>
        </a:p>
      </dgm:t>
    </dgm:pt>
    <dgm:pt modelId="{32656C54-A016-48CD-A057-F01943466BD5}" type="sibTrans" cxnId="{37C8CED5-79CD-4765-B041-011D3991EF51}">
      <dgm:prSet/>
      <dgm:spPr/>
      <dgm:t>
        <a:bodyPr/>
        <a:lstStyle/>
        <a:p>
          <a:endParaRPr lang="ru-RU"/>
        </a:p>
      </dgm:t>
    </dgm:pt>
    <dgm:pt modelId="{7091B388-6E5C-4DF4-8962-FC90F8FC4A5D}" type="pres">
      <dgm:prSet presAssocID="{CEF86F85-EDB2-485F-B632-98FE5EC2C0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7D5CA2-5021-48CC-8B81-94F5CB3D09CF}" type="pres">
      <dgm:prSet presAssocID="{24DEF413-A332-4BCE-A762-FDA4D65C683D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210E3146-242B-4259-BA15-CB21E217A38C}" type="pres">
      <dgm:prSet presAssocID="{24DEF413-A332-4BCE-A762-FDA4D65C683D}" presName="parentText" presStyleLbl="node1" presStyleIdx="0" presStyleCnt="3" custLinFactNeighborX="-1356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2BAA5-7190-4F36-8330-5EC0BE5D8CA0}" type="pres">
      <dgm:prSet presAssocID="{24DEF413-A332-4BCE-A762-FDA4D65C683D}" presName="descendantText" presStyleLbl="alignAccFollowNode1" presStyleIdx="0" presStyleCnt="3" custLinFactNeighborX="1274" custLinFactNeighborY="-6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5F765-ED9F-4294-90D0-BB12168342BC}" type="pres">
      <dgm:prSet presAssocID="{8C903E6B-B20E-4D54-8DBC-2230982F4551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EF3E7688-E027-4301-8355-B0933EF40A09}" type="pres">
      <dgm:prSet presAssocID="{14BE4959-51D5-4371-8569-A3C6B8CB56DF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23E4BACA-9933-45ED-AD75-23DA50726273}" type="pres">
      <dgm:prSet presAssocID="{14BE4959-51D5-4371-8569-A3C6B8CB56D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7CA13C-3C12-4308-A2B7-50947A8EF955}" type="pres">
      <dgm:prSet presAssocID="{14BE4959-51D5-4371-8569-A3C6B8CB56DF}" presName="descendantText" presStyleLbl="alignAccFollowNode1" presStyleIdx="1" presStyleCnt="3" custLinFactNeighborX="-1137" custLinFactNeighborY="-11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95BFB-CACC-4AC1-A76C-5349019D73CE}" type="pres">
      <dgm:prSet presAssocID="{FA9ED97C-92A9-4363-A503-6D791B816AE5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E2F67E6-1993-47A8-A8B5-6F09B1A72E90}" type="pres">
      <dgm:prSet presAssocID="{240A97D5-31CE-4550-B40A-FE8D8B768446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5B07042F-BC98-48A1-AE0F-C094FC58076A}" type="pres">
      <dgm:prSet presAssocID="{240A97D5-31CE-4550-B40A-FE8D8B768446}" presName="parentText" presStyleLbl="node1" presStyleIdx="2" presStyleCnt="3" custLinFactNeighborY="-93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5039C-38DB-4BC4-8AC2-1A63D46FACFD}" type="pres">
      <dgm:prSet presAssocID="{240A97D5-31CE-4550-B40A-FE8D8B768446}" presName="descendantText" presStyleLbl="alignAccFollowNode1" presStyleIdx="2" presStyleCnt="3" custScaleY="166792" custLinFactNeighborX="-1137" custLinFactNeighborY="-11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CB4212-4B5B-4672-A6FD-6BDA2DDCE4E4}" type="presOf" srcId="{7E9A20BE-64E6-4AB3-BDE6-FFEDE6AAE6E2}" destId="{B632BAA5-7190-4F36-8330-5EC0BE5D8CA0}" srcOrd="0" destOrd="0" presId="urn:microsoft.com/office/officeart/2005/8/layout/vList5"/>
    <dgm:cxn modelId="{B3D34C25-E387-48E0-9409-073F29E0C93F}" srcId="{CEF86F85-EDB2-485F-B632-98FE5EC2C0B3}" destId="{240A97D5-31CE-4550-B40A-FE8D8B768446}" srcOrd="2" destOrd="0" parTransId="{320B9842-768F-4A14-B117-56AAB6D6D74E}" sibTransId="{D264CB3C-3B8F-40A8-B694-85EF94EEAA16}"/>
    <dgm:cxn modelId="{5CDC35F0-5D3B-492A-B124-AFC1DB5D84E0}" srcId="{CEF86F85-EDB2-485F-B632-98FE5EC2C0B3}" destId="{24DEF413-A332-4BCE-A762-FDA4D65C683D}" srcOrd="0" destOrd="0" parTransId="{185D1FBD-CA3B-48CE-9A37-E78F26A064E3}" sibTransId="{8C903E6B-B20E-4D54-8DBC-2230982F4551}"/>
    <dgm:cxn modelId="{188DE619-8243-454B-A648-512A405A84A2}" type="presOf" srcId="{A851C53D-904D-4AA7-919C-BD06FBFCEF07}" destId="{7D7CA13C-3C12-4308-A2B7-50947A8EF955}" srcOrd="0" destOrd="0" presId="urn:microsoft.com/office/officeart/2005/8/layout/vList5"/>
    <dgm:cxn modelId="{5D6C2225-798E-444C-9E8D-12B428ADB4C1}" type="presOf" srcId="{14BE4959-51D5-4371-8569-A3C6B8CB56DF}" destId="{23E4BACA-9933-45ED-AD75-23DA50726273}" srcOrd="0" destOrd="0" presId="urn:microsoft.com/office/officeart/2005/8/layout/vList5"/>
    <dgm:cxn modelId="{CA630756-D361-4814-A04D-1252E45FA28A}" type="presOf" srcId="{24DEF413-A332-4BCE-A762-FDA4D65C683D}" destId="{210E3146-242B-4259-BA15-CB21E217A38C}" srcOrd="0" destOrd="0" presId="urn:microsoft.com/office/officeart/2005/8/layout/vList5"/>
    <dgm:cxn modelId="{150CB9B9-E6E2-4551-A8C1-96BF1A916AC0}" type="presOf" srcId="{CEF86F85-EDB2-485F-B632-98FE5EC2C0B3}" destId="{7091B388-6E5C-4DF4-8962-FC90F8FC4A5D}" srcOrd="0" destOrd="0" presId="urn:microsoft.com/office/officeart/2005/8/layout/vList5"/>
    <dgm:cxn modelId="{61160800-7785-4092-9E8C-3E1103C6FD62}" srcId="{CEF86F85-EDB2-485F-B632-98FE5EC2C0B3}" destId="{14BE4959-51D5-4371-8569-A3C6B8CB56DF}" srcOrd="1" destOrd="0" parTransId="{99A01FAA-F622-4F70-86E9-5A750D5C1373}" sibTransId="{FA9ED97C-92A9-4363-A503-6D791B816AE5}"/>
    <dgm:cxn modelId="{36B672BA-B016-49AB-B4DC-548D1095FA87}" type="presOf" srcId="{240A97D5-31CE-4550-B40A-FE8D8B768446}" destId="{5B07042F-BC98-48A1-AE0F-C094FC58076A}" srcOrd="0" destOrd="0" presId="urn:microsoft.com/office/officeart/2005/8/layout/vList5"/>
    <dgm:cxn modelId="{5F1338D8-C826-488A-9EBA-25607963A698}" srcId="{14BE4959-51D5-4371-8569-A3C6B8CB56DF}" destId="{A851C53D-904D-4AA7-919C-BD06FBFCEF07}" srcOrd="0" destOrd="0" parTransId="{BF668B60-FE91-4F7C-A3BA-BA87A0E60489}" sibTransId="{9611AD7E-41DA-40EF-8381-E25C607D598A}"/>
    <dgm:cxn modelId="{35F6198C-DF55-4679-9B71-A58E69526CF3}" srcId="{24DEF413-A332-4BCE-A762-FDA4D65C683D}" destId="{7E9A20BE-64E6-4AB3-BDE6-FFEDE6AAE6E2}" srcOrd="0" destOrd="0" parTransId="{969C1939-8B07-4715-BA15-FA78C73432B7}" sibTransId="{EE5FE418-18BC-413A-ACF5-FCC8C2E1CB0E}"/>
    <dgm:cxn modelId="{E5CE8E44-9049-41BB-831E-EADE4B54A6BC}" type="presOf" srcId="{CEF79B76-750C-4AF4-AB0C-67EE405F3265}" destId="{A585039C-38DB-4BC4-8AC2-1A63D46FACFD}" srcOrd="0" destOrd="0" presId="urn:microsoft.com/office/officeart/2005/8/layout/vList5"/>
    <dgm:cxn modelId="{37C8CED5-79CD-4765-B041-011D3991EF51}" srcId="{240A97D5-31CE-4550-B40A-FE8D8B768446}" destId="{CEF79B76-750C-4AF4-AB0C-67EE405F3265}" srcOrd="0" destOrd="0" parTransId="{9285AA16-F27F-40CD-A8A1-0A09F0B4620D}" sibTransId="{32656C54-A016-48CD-A057-F01943466BD5}"/>
    <dgm:cxn modelId="{65A73E82-098C-4FC9-BBCC-1BE962D5CDD0}" type="presParOf" srcId="{7091B388-6E5C-4DF4-8962-FC90F8FC4A5D}" destId="{107D5CA2-5021-48CC-8B81-94F5CB3D09CF}" srcOrd="0" destOrd="0" presId="urn:microsoft.com/office/officeart/2005/8/layout/vList5"/>
    <dgm:cxn modelId="{1E1C0210-D3D3-4EB0-BE93-31016EEA0746}" type="presParOf" srcId="{107D5CA2-5021-48CC-8B81-94F5CB3D09CF}" destId="{210E3146-242B-4259-BA15-CB21E217A38C}" srcOrd="0" destOrd="0" presId="urn:microsoft.com/office/officeart/2005/8/layout/vList5"/>
    <dgm:cxn modelId="{43699BFF-BA47-46B9-A25B-EB38E5D9AD43}" type="presParOf" srcId="{107D5CA2-5021-48CC-8B81-94F5CB3D09CF}" destId="{B632BAA5-7190-4F36-8330-5EC0BE5D8CA0}" srcOrd="1" destOrd="0" presId="urn:microsoft.com/office/officeart/2005/8/layout/vList5"/>
    <dgm:cxn modelId="{1A4A93A1-2B0B-4557-8A6D-47853F8BA88D}" type="presParOf" srcId="{7091B388-6E5C-4DF4-8962-FC90F8FC4A5D}" destId="{9FB5F765-ED9F-4294-90D0-BB12168342BC}" srcOrd="1" destOrd="0" presId="urn:microsoft.com/office/officeart/2005/8/layout/vList5"/>
    <dgm:cxn modelId="{07648F6B-202A-4CA8-9E3A-F04B25140431}" type="presParOf" srcId="{7091B388-6E5C-4DF4-8962-FC90F8FC4A5D}" destId="{EF3E7688-E027-4301-8355-B0933EF40A09}" srcOrd="2" destOrd="0" presId="urn:microsoft.com/office/officeart/2005/8/layout/vList5"/>
    <dgm:cxn modelId="{7FB8E245-A42E-45AD-B2FA-67B29BA05572}" type="presParOf" srcId="{EF3E7688-E027-4301-8355-B0933EF40A09}" destId="{23E4BACA-9933-45ED-AD75-23DA50726273}" srcOrd="0" destOrd="0" presId="urn:microsoft.com/office/officeart/2005/8/layout/vList5"/>
    <dgm:cxn modelId="{7DEFBACC-0220-431B-A4AA-14683C691976}" type="presParOf" srcId="{EF3E7688-E027-4301-8355-B0933EF40A09}" destId="{7D7CA13C-3C12-4308-A2B7-50947A8EF955}" srcOrd="1" destOrd="0" presId="urn:microsoft.com/office/officeart/2005/8/layout/vList5"/>
    <dgm:cxn modelId="{4B7004D0-1221-469E-B309-51F4D77BD4EB}" type="presParOf" srcId="{7091B388-6E5C-4DF4-8962-FC90F8FC4A5D}" destId="{82B95BFB-CACC-4AC1-A76C-5349019D73CE}" srcOrd="3" destOrd="0" presId="urn:microsoft.com/office/officeart/2005/8/layout/vList5"/>
    <dgm:cxn modelId="{A35D9D60-7723-4DBC-B3F6-CEC6FFE11401}" type="presParOf" srcId="{7091B388-6E5C-4DF4-8962-FC90F8FC4A5D}" destId="{CE2F67E6-1993-47A8-A8B5-6F09B1A72E90}" srcOrd="4" destOrd="0" presId="urn:microsoft.com/office/officeart/2005/8/layout/vList5"/>
    <dgm:cxn modelId="{25895936-B25D-401F-A886-EDE2EBD87588}" type="presParOf" srcId="{CE2F67E6-1993-47A8-A8B5-6F09B1A72E90}" destId="{5B07042F-BC98-48A1-AE0F-C094FC58076A}" srcOrd="0" destOrd="0" presId="urn:microsoft.com/office/officeart/2005/8/layout/vList5"/>
    <dgm:cxn modelId="{FD678B6C-9DDD-4F3E-8368-E6CCE160C386}" type="presParOf" srcId="{CE2F67E6-1993-47A8-A8B5-6F09B1A72E90}" destId="{A585039C-38DB-4BC4-8AC2-1A63D46FACFD}" srcOrd="1" destOrd="0" presId="urn:microsoft.com/office/officeart/2005/8/layout/vList5"/>
  </dgm:cxnLst>
  <dgm:bg>
    <a:effectLst>
      <a:outerShdw blurRad="50800" dist="38100" dir="13500000" algn="b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FE6C62-0411-41AE-8D35-EA8DA15D0C98}" type="doc">
      <dgm:prSet loTypeId="urn:microsoft.com/office/officeart/2005/8/layout/hProcess9" loCatId="process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8939AAC-DA15-4649-9960-171A0B8DF0E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ru-RU" sz="1200" b="1" dirty="0" smtClean="0">
              <a:solidFill>
                <a:srgbClr val="C00000"/>
              </a:solidFill>
            </a:rPr>
            <a:t>обязательности раскрытия сведений </a:t>
          </a:r>
          <a:r>
            <a:rPr lang="ru-RU" sz="1200" b="1" dirty="0" smtClean="0"/>
            <a:t>о реальном или потенциальном конфликте интересов</a:t>
          </a:r>
          <a:endParaRPr lang="ru-RU" sz="1200" b="1" dirty="0"/>
        </a:p>
      </dgm:t>
    </dgm:pt>
    <dgm:pt modelId="{C55F3389-DA35-4E72-8FCC-3828EA3F9980}" type="parTrans" cxnId="{756CC087-4DC5-4989-90B6-B380E9A45267}">
      <dgm:prSet/>
      <dgm:spPr/>
      <dgm:t>
        <a:bodyPr/>
        <a:lstStyle/>
        <a:p>
          <a:endParaRPr lang="ru-RU"/>
        </a:p>
      </dgm:t>
    </dgm:pt>
    <dgm:pt modelId="{4B95E2EF-255E-40F7-8694-A88AF15DAD77}" type="sibTrans" cxnId="{756CC087-4DC5-4989-90B6-B380E9A45267}">
      <dgm:prSet/>
      <dgm:spPr/>
      <dgm:t>
        <a:bodyPr/>
        <a:lstStyle/>
        <a:p>
          <a:endParaRPr lang="ru-RU"/>
        </a:p>
      </dgm:t>
    </dgm:pt>
    <dgm:pt modelId="{9A277391-2656-46EA-BD62-092655C9339B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ru-RU" sz="1400" b="1" dirty="0" err="1" smtClean="0">
              <a:solidFill>
                <a:srgbClr val="C00000"/>
              </a:solidFill>
            </a:rPr>
            <a:t>Индивидуаль-ности</a:t>
          </a:r>
          <a:r>
            <a:rPr lang="ru-RU" sz="1400" b="1" dirty="0" smtClean="0"/>
            <a:t> рассмотрения и оценки репутационных рисков для вуза при выявлении каждой ситуации</a:t>
          </a:r>
          <a:endParaRPr lang="ru-RU" sz="1400" b="1" dirty="0"/>
        </a:p>
      </dgm:t>
    </dgm:pt>
    <dgm:pt modelId="{C77A6A9D-839D-4604-8076-3437A1A0594B}" type="parTrans" cxnId="{7C548DB6-CAB6-4D92-96CE-43E6215FB1EF}">
      <dgm:prSet/>
      <dgm:spPr/>
      <dgm:t>
        <a:bodyPr/>
        <a:lstStyle/>
        <a:p>
          <a:endParaRPr lang="ru-RU"/>
        </a:p>
      </dgm:t>
    </dgm:pt>
    <dgm:pt modelId="{244AFDC5-77A9-413D-9D29-54E88ACBD508}" type="sibTrans" cxnId="{7C548DB6-CAB6-4D92-96CE-43E6215FB1EF}">
      <dgm:prSet/>
      <dgm:spPr/>
      <dgm:t>
        <a:bodyPr/>
        <a:lstStyle/>
        <a:p>
          <a:endParaRPr lang="ru-RU"/>
        </a:p>
      </dgm:t>
    </dgm:pt>
    <dgm:pt modelId="{586CDC3A-7B37-425D-BA2B-4B8A4C1B4050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ru-RU" sz="1200" b="1" dirty="0" err="1" smtClean="0">
              <a:solidFill>
                <a:srgbClr val="C00000"/>
              </a:solidFill>
            </a:rPr>
            <a:t>конфидециальности</a:t>
          </a:r>
          <a:r>
            <a:rPr lang="ru-RU" sz="1200" b="1" dirty="0" smtClean="0">
              <a:solidFill>
                <a:srgbClr val="C00000"/>
              </a:solidFill>
            </a:rPr>
            <a:t> </a:t>
          </a:r>
          <a:r>
            <a:rPr lang="ru-RU" sz="1200" b="1" dirty="0" smtClean="0"/>
            <a:t>процесса раскрытия сведений</a:t>
          </a:r>
          <a:endParaRPr lang="ru-RU" sz="1200" b="1" dirty="0"/>
        </a:p>
      </dgm:t>
    </dgm:pt>
    <dgm:pt modelId="{1C161F9E-96A3-4282-9558-3B143260BFA1}" type="parTrans" cxnId="{CC521A72-6139-43C3-B4AF-69571830F01C}">
      <dgm:prSet/>
      <dgm:spPr/>
      <dgm:t>
        <a:bodyPr/>
        <a:lstStyle/>
        <a:p>
          <a:endParaRPr lang="ru-RU"/>
        </a:p>
      </dgm:t>
    </dgm:pt>
    <dgm:pt modelId="{48A944B8-F298-4008-9E89-79AA61F996DB}" type="sibTrans" cxnId="{CC521A72-6139-43C3-B4AF-69571830F01C}">
      <dgm:prSet/>
      <dgm:spPr/>
      <dgm:t>
        <a:bodyPr/>
        <a:lstStyle/>
        <a:p>
          <a:endParaRPr lang="ru-RU"/>
        </a:p>
      </dgm:t>
    </dgm:pt>
    <dgm:pt modelId="{FA82B61A-787E-4291-9AEB-6AD4038E0F36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ru-RU" sz="1200" b="1" dirty="0" smtClean="0"/>
            <a:t>соблюдения </a:t>
          </a:r>
          <a:r>
            <a:rPr lang="ru-RU" sz="1200" b="1" dirty="0" smtClean="0">
              <a:solidFill>
                <a:srgbClr val="C00000"/>
              </a:solidFill>
            </a:rPr>
            <a:t>баланса интересов вуза и работника </a:t>
          </a:r>
          <a:r>
            <a:rPr lang="ru-RU" sz="1200" b="1" dirty="0" smtClean="0"/>
            <a:t>при урегулировании конфликта интересов</a:t>
          </a:r>
          <a:endParaRPr lang="ru-RU" sz="1200" b="1" dirty="0"/>
        </a:p>
      </dgm:t>
    </dgm:pt>
    <dgm:pt modelId="{F9FB810A-3D60-41CD-B020-FB2A2E2E55AE}" type="parTrans" cxnId="{FC8E19F1-3173-4AB5-8019-610F39815726}">
      <dgm:prSet/>
      <dgm:spPr/>
      <dgm:t>
        <a:bodyPr/>
        <a:lstStyle/>
        <a:p>
          <a:endParaRPr lang="ru-RU"/>
        </a:p>
      </dgm:t>
    </dgm:pt>
    <dgm:pt modelId="{379BD956-4C21-4489-B97C-F11D0FA79A7D}" type="sibTrans" cxnId="{FC8E19F1-3173-4AB5-8019-610F39815726}">
      <dgm:prSet/>
      <dgm:spPr/>
      <dgm:t>
        <a:bodyPr/>
        <a:lstStyle/>
        <a:p>
          <a:endParaRPr lang="ru-RU"/>
        </a:p>
      </dgm:t>
    </dgm:pt>
    <dgm:pt modelId="{4838E7D2-7FAC-4823-962C-A34D7688A0A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ru-RU" sz="1400" b="1" dirty="0" smtClean="0">
              <a:solidFill>
                <a:srgbClr val="C00000"/>
              </a:solidFill>
            </a:rPr>
            <a:t>защиты работника от преследования </a:t>
          </a:r>
          <a:r>
            <a:rPr lang="ru-RU" sz="1400" dirty="0" smtClean="0"/>
            <a:t>в связи с сообщением о конфликте интересов, который был своевременно раскрыт и урегулирован </a:t>
          </a:r>
          <a:endParaRPr lang="ru-RU" sz="1400" dirty="0"/>
        </a:p>
      </dgm:t>
    </dgm:pt>
    <dgm:pt modelId="{7C5E1D2A-BDFB-48B6-8936-C90E63CBBFA4}" type="parTrans" cxnId="{72D1DC29-1A92-4556-A0CD-AF687EF5BD0F}">
      <dgm:prSet/>
      <dgm:spPr/>
      <dgm:t>
        <a:bodyPr/>
        <a:lstStyle/>
        <a:p>
          <a:endParaRPr lang="ru-RU"/>
        </a:p>
      </dgm:t>
    </dgm:pt>
    <dgm:pt modelId="{0E03B363-553C-4FF2-BF0A-5B73A0779EAB}" type="sibTrans" cxnId="{72D1DC29-1A92-4556-A0CD-AF687EF5BD0F}">
      <dgm:prSet/>
      <dgm:spPr/>
      <dgm:t>
        <a:bodyPr/>
        <a:lstStyle/>
        <a:p>
          <a:endParaRPr lang="ru-RU"/>
        </a:p>
      </dgm:t>
    </dgm:pt>
    <dgm:pt modelId="{FC496DE8-5541-43C3-A971-DC268CC4B81A}" type="pres">
      <dgm:prSet presAssocID="{E8FE6C62-0411-41AE-8D35-EA8DA15D0C9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75673B-EE70-4E92-BD4E-F76667CFEAD2}" type="pres">
      <dgm:prSet presAssocID="{E8FE6C62-0411-41AE-8D35-EA8DA15D0C98}" presName="arrow" presStyleLbl="bgShp" presStyleIdx="0" presStyleCnt="1" custScaleX="117647"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52400" prstMaterial="matte">
          <a:bevelT w="127000" h="63500"/>
        </a:sp3d>
      </dgm:spPr>
      <dgm:t>
        <a:bodyPr/>
        <a:lstStyle/>
        <a:p>
          <a:endParaRPr lang="ru-RU"/>
        </a:p>
      </dgm:t>
    </dgm:pt>
    <dgm:pt modelId="{6BDDA547-405A-45D5-9CD9-798153705F38}" type="pres">
      <dgm:prSet presAssocID="{E8FE6C62-0411-41AE-8D35-EA8DA15D0C98}" presName="linearProcess" presStyleCnt="0"/>
      <dgm:spPr/>
    </dgm:pt>
    <dgm:pt modelId="{FD680ADE-D9F7-406F-B3E4-8A4CB7110BE5}" type="pres">
      <dgm:prSet presAssocID="{D8939AAC-DA15-4649-9960-171A0B8DF0EE}" presName="textNode" presStyleLbl="node1" presStyleIdx="0" presStyleCnt="5" custScaleX="116827" custLinFactNeighborX="70354" custLinFactNeighborY="-1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E85B7C-D34B-4020-B31C-0C185340DDE6}" type="pres">
      <dgm:prSet presAssocID="{4B95E2EF-255E-40F7-8694-A88AF15DAD77}" presName="sibTrans" presStyleCnt="0"/>
      <dgm:spPr/>
    </dgm:pt>
    <dgm:pt modelId="{06462E8F-490C-404A-8F35-611D1C40E2E8}" type="pres">
      <dgm:prSet presAssocID="{9A277391-2656-46EA-BD62-092655C9339B}" presName="textNode" presStyleLbl="node1" presStyleIdx="1" presStyleCnt="5" custScaleX="142100" custLinFactNeighborX="26411" custLinFactNeighborY="-1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96F6B-EB7A-4F45-830C-9D26DD5CDAF1}" type="pres">
      <dgm:prSet presAssocID="{244AFDC5-77A9-413D-9D29-54E88ACBD508}" presName="sibTrans" presStyleCnt="0"/>
      <dgm:spPr/>
    </dgm:pt>
    <dgm:pt modelId="{67B8D4D4-9573-4845-9C96-0E14135C809B}" type="pres">
      <dgm:prSet presAssocID="{586CDC3A-7B37-425D-BA2B-4B8A4C1B4050}" presName="textNode" presStyleLbl="node1" presStyleIdx="2" presStyleCnt="5" custScaleX="167223" custScaleY="99488" custLinFactNeighborX="-24975" custLinFactNeighborY="1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C415A-994D-423E-B3F2-ED4E9C5C9C98}" type="pres">
      <dgm:prSet presAssocID="{48A944B8-F298-4008-9E89-79AA61F996DB}" presName="sibTrans" presStyleCnt="0"/>
      <dgm:spPr/>
    </dgm:pt>
    <dgm:pt modelId="{9F7A54F3-CDFA-4C8D-BBDC-2BF42928F7A5}" type="pres">
      <dgm:prSet presAssocID="{FA82B61A-787E-4291-9AEB-6AD4038E0F36}" presName="textNode" presStyleLbl="node1" presStyleIdx="3" presStyleCnt="5" custScaleX="128837" custLinFactNeighborX="-46858" custLinFactNeighborY="1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12631-6EDE-4E96-9785-5B456F7E88FC}" type="pres">
      <dgm:prSet presAssocID="{379BD956-4C21-4489-B97C-F11D0FA79A7D}" presName="sibTrans" presStyleCnt="0"/>
      <dgm:spPr/>
    </dgm:pt>
    <dgm:pt modelId="{74D1220F-14AD-4DF0-90AA-E9E0F253A643}" type="pres">
      <dgm:prSet presAssocID="{4838E7D2-7FAC-4823-962C-A34D7688A0AD}" presName="textNode" presStyleLbl="node1" presStyleIdx="4" presStyleCnt="5" custScaleX="154261" custLinFactNeighborX="-54715" custLinFactNeighborY="4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BCAF9A-5521-4842-8F34-81B2899B437A}" type="presOf" srcId="{586CDC3A-7B37-425D-BA2B-4B8A4C1B4050}" destId="{67B8D4D4-9573-4845-9C96-0E14135C809B}" srcOrd="0" destOrd="0" presId="urn:microsoft.com/office/officeart/2005/8/layout/hProcess9"/>
    <dgm:cxn modelId="{72D1DC29-1A92-4556-A0CD-AF687EF5BD0F}" srcId="{E8FE6C62-0411-41AE-8D35-EA8DA15D0C98}" destId="{4838E7D2-7FAC-4823-962C-A34D7688A0AD}" srcOrd="4" destOrd="0" parTransId="{7C5E1D2A-BDFB-48B6-8936-C90E63CBBFA4}" sibTransId="{0E03B363-553C-4FF2-BF0A-5B73A0779EAB}"/>
    <dgm:cxn modelId="{FC8E19F1-3173-4AB5-8019-610F39815726}" srcId="{E8FE6C62-0411-41AE-8D35-EA8DA15D0C98}" destId="{FA82B61A-787E-4291-9AEB-6AD4038E0F36}" srcOrd="3" destOrd="0" parTransId="{F9FB810A-3D60-41CD-B020-FB2A2E2E55AE}" sibTransId="{379BD956-4C21-4489-B97C-F11D0FA79A7D}"/>
    <dgm:cxn modelId="{85CB162D-015E-4D60-8ED3-B5EAECCF3138}" type="presOf" srcId="{4838E7D2-7FAC-4823-962C-A34D7688A0AD}" destId="{74D1220F-14AD-4DF0-90AA-E9E0F253A643}" srcOrd="0" destOrd="0" presId="urn:microsoft.com/office/officeart/2005/8/layout/hProcess9"/>
    <dgm:cxn modelId="{67B10931-B4D5-4151-A4FE-63A2B9770269}" type="presOf" srcId="{FA82B61A-787E-4291-9AEB-6AD4038E0F36}" destId="{9F7A54F3-CDFA-4C8D-BBDC-2BF42928F7A5}" srcOrd="0" destOrd="0" presId="urn:microsoft.com/office/officeart/2005/8/layout/hProcess9"/>
    <dgm:cxn modelId="{35E146A4-A47D-49DB-BDDA-AD02247D9055}" type="presOf" srcId="{D8939AAC-DA15-4649-9960-171A0B8DF0EE}" destId="{FD680ADE-D9F7-406F-B3E4-8A4CB7110BE5}" srcOrd="0" destOrd="0" presId="urn:microsoft.com/office/officeart/2005/8/layout/hProcess9"/>
    <dgm:cxn modelId="{756CC087-4DC5-4989-90B6-B380E9A45267}" srcId="{E8FE6C62-0411-41AE-8D35-EA8DA15D0C98}" destId="{D8939AAC-DA15-4649-9960-171A0B8DF0EE}" srcOrd="0" destOrd="0" parTransId="{C55F3389-DA35-4E72-8FCC-3828EA3F9980}" sibTransId="{4B95E2EF-255E-40F7-8694-A88AF15DAD77}"/>
    <dgm:cxn modelId="{28ECC0D4-A15F-4122-BCF1-933BE81558EC}" type="presOf" srcId="{E8FE6C62-0411-41AE-8D35-EA8DA15D0C98}" destId="{FC496DE8-5541-43C3-A971-DC268CC4B81A}" srcOrd="0" destOrd="0" presId="urn:microsoft.com/office/officeart/2005/8/layout/hProcess9"/>
    <dgm:cxn modelId="{7C548DB6-CAB6-4D92-96CE-43E6215FB1EF}" srcId="{E8FE6C62-0411-41AE-8D35-EA8DA15D0C98}" destId="{9A277391-2656-46EA-BD62-092655C9339B}" srcOrd="1" destOrd="0" parTransId="{C77A6A9D-839D-4604-8076-3437A1A0594B}" sibTransId="{244AFDC5-77A9-413D-9D29-54E88ACBD508}"/>
    <dgm:cxn modelId="{CC9780C6-1308-45B9-AEA3-2DD2F601C579}" type="presOf" srcId="{9A277391-2656-46EA-BD62-092655C9339B}" destId="{06462E8F-490C-404A-8F35-611D1C40E2E8}" srcOrd="0" destOrd="0" presId="urn:microsoft.com/office/officeart/2005/8/layout/hProcess9"/>
    <dgm:cxn modelId="{CC521A72-6139-43C3-B4AF-69571830F01C}" srcId="{E8FE6C62-0411-41AE-8D35-EA8DA15D0C98}" destId="{586CDC3A-7B37-425D-BA2B-4B8A4C1B4050}" srcOrd="2" destOrd="0" parTransId="{1C161F9E-96A3-4282-9558-3B143260BFA1}" sibTransId="{48A944B8-F298-4008-9E89-79AA61F996DB}"/>
    <dgm:cxn modelId="{EF5BEC7A-2D40-4B4D-A80A-A2FA5F694DD2}" type="presParOf" srcId="{FC496DE8-5541-43C3-A971-DC268CC4B81A}" destId="{BD75673B-EE70-4E92-BD4E-F76667CFEAD2}" srcOrd="0" destOrd="0" presId="urn:microsoft.com/office/officeart/2005/8/layout/hProcess9"/>
    <dgm:cxn modelId="{4F89DA3D-D19E-4E06-AE81-9EC675812C56}" type="presParOf" srcId="{FC496DE8-5541-43C3-A971-DC268CC4B81A}" destId="{6BDDA547-405A-45D5-9CD9-798153705F38}" srcOrd="1" destOrd="0" presId="urn:microsoft.com/office/officeart/2005/8/layout/hProcess9"/>
    <dgm:cxn modelId="{0DD13A21-5726-41F5-97CA-6DCC7B591434}" type="presParOf" srcId="{6BDDA547-405A-45D5-9CD9-798153705F38}" destId="{FD680ADE-D9F7-406F-B3E4-8A4CB7110BE5}" srcOrd="0" destOrd="0" presId="urn:microsoft.com/office/officeart/2005/8/layout/hProcess9"/>
    <dgm:cxn modelId="{9937A5EB-C214-43B1-8BCE-67A289962BE6}" type="presParOf" srcId="{6BDDA547-405A-45D5-9CD9-798153705F38}" destId="{13E85B7C-D34B-4020-B31C-0C185340DDE6}" srcOrd="1" destOrd="0" presId="urn:microsoft.com/office/officeart/2005/8/layout/hProcess9"/>
    <dgm:cxn modelId="{6B646112-9CC1-48C2-9545-38DF865D923D}" type="presParOf" srcId="{6BDDA547-405A-45D5-9CD9-798153705F38}" destId="{06462E8F-490C-404A-8F35-611D1C40E2E8}" srcOrd="2" destOrd="0" presId="urn:microsoft.com/office/officeart/2005/8/layout/hProcess9"/>
    <dgm:cxn modelId="{D041A5F7-9E63-4D45-8200-A9F086BD3F47}" type="presParOf" srcId="{6BDDA547-405A-45D5-9CD9-798153705F38}" destId="{19F96F6B-EB7A-4F45-830C-9D26DD5CDAF1}" srcOrd="3" destOrd="0" presId="urn:microsoft.com/office/officeart/2005/8/layout/hProcess9"/>
    <dgm:cxn modelId="{A2F1B2C4-7B28-4954-B307-57FACED1A6E6}" type="presParOf" srcId="{6BDDA547-405A-45D5-9CD9-798153705F38}" destId="{67B8D4D4-9573-4845-9C96-0E14135C809B}" srcOrd="4" destOrd="0" presId="urn:microsoft.com/office/officeart/2005/8/layout/hProcess9"/>
    <dgm:cxn modelId="{E6918E39-0BC5-4CE1-B653-9D80814CD3B4}" type="presParOf" srcId="{6BDDA547-405A-45D5-9CD9-798153705F38}" destId="{425C415A-994D-423E-B3F2-ED4E9C5C9C98}" srcOrd="5" destOrd="0" presId="urn:microsoft.com/office/officeart/2005/8/layout/hProcess9"/>
    <dgm:cxn modelId="{B86418F6-85F3-40FC-BF55-CDF38ACAFDC8}" type="presParOf" srcId="{6BDDA547-405A-45D5-9CD9-798153705F38}" destId="{9F7A54F3-CDFA-4C8D-BBDC-2BF42928F7A5}" srcOrd="6" destOrd="0" presId="urn:microsoft.com/office/officeart/2005/8/layout/hProcess9"/>
    <dgm:cxn modelId="{012009B5-6EC2-46C7-9344-0AA1F38C7513}" type="presParOf" srcId="{6BDDA547-405A-45D5-9CD9-798153705F38}" destId="{CB812631-6EDE-4E96-9785-5B456F7E88FC}" srcOrd="7" destOrd="0" presId="urn:microsoft.com/office/officeart/2005/8/layout/hProcess9"/>
    <dgm:cxn modelId="{CA2BB0F6-BF03-4AD6-A542-3E529372F520}" type="presParOf" srcId="{6BDDA547-405A-45D5-9CD9-798153705F38}" destId="{74D1220F-14AD-4DF0-90AA-E9E0F253A64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7E52CA-18B2-4CE7-8F1C-CB2B2636045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8528538-BC6A-44D5-83AC-DD6E062A764F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ru-RU" sz="2400" b="1" dirty="0" smtClean="0">
              <a:solidFill>
                <a:schemeClr val="bg1"/>
              </a:solidFill>
            </a:rPr>
            <a:t>1. Качества и нормы поведения, детерминированные особенностями деятельности государственного служащего </a:t>
          </a:r>
          <a:endParaRPr lang="ru-RU" sz="2400" dirty="0">
            <a:solidFill>
              <a:schemeClr val="bg1"/>
            </a:solidFill>
          </a:endParaRPr>
        </a:p>
      </dgm:t>
    </dgm:pt>
    <dgm:pt modelId="{9810652D-1182-48CB-BCF2-5EF796A2C811}" type="parTrans" cxnId="{D976239E-F0E5-487F-ACA2-34858640E83F}">
      <dgm:prSet/>
      <dgm:spPr/>
      <dgm:t>
        <a:bodyPr/>
        <a:lstStyle/>
        <a:p>
          <a:endParaRPr lang="ru-RU"/>
        </a:p>
      </dgm:t>
    </dgm:pt>
    <dgm:pt modelId="{B01FB824-CC49-4BB8-B6C1-09829B128544}" type="sibTrans" cxnId="{D976239E-F0E5-487F-ACA2-34858640E83F}">
      <dgm:prSet/>
      <dgm:spPr/>
      <dgm:t>
        <a:bodyPr/>
        <a:lstStyle/>
        <a:p>
          <a:endParaRPr lang="ru-RU"/>
        </a:p>
      </dgm:t>
    </dgm:pt>
    <dgm:pt modelId="{9AB50AC8-D200-4C2D-A078-B86E46D81CFD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ru-RU" sz="2400" b="1" dirty="0" smtClean="0">
              <a:solidFill>
                <a:schemeClr val="bg1"/>
              </a:solidFill>
            </a:rPr>
            <a:t>2. Специфические нравственные нормы поведения, вытекающие из характера работы структурных особенностей коллектива государственного учреждения</a:t>
          </a:r>
          <a:endParaRPr lang="ru-RU" sz="2400" dirty="0">
            <a:solidFill>
              <a:schemeClr val="bg1"/>
            </a:solidFill>
          </a:endParaRPr>
        </a:p>
      </dgm:t>
    </dgm:pt>
    <dgm:pt modelId="{7B317091-BA50-403A-A022-B0A9853E1542}" type="parTrans" cxnId="{21088688-EBB5-47AD-AD49-B29C32AE05CB}">
      <dgm:prSet/>
      <dgm:spPr/>
      <dgm:t>
        <a:bodyPr/>
        <a:lstStyle/>
        <a:p>
          <a:endParaRPr lang="ru-RU"/>
        </a:p>
      </dgm:t>
    </dgm:pt>
    <dgm:pt modelId="{D70D6866-F60C-4D17-B744-26E8B6882FF9}" type="sibTrans" cxnId="{21088688-EBB5-47AD-AD49-B29C32AE05CB}">
      <dgm:prSet/>
      <dgm:spPr/>
      <dgm:t>
        <a:bodyPr/>
        <a:lstStyle/>
        <a:p>
          <a:endParaRPr lang="ru-RU"/>
        </a:p>
      </dgm:t>
    </dgm:pt>
    <dgm:pt modelId="{0AA393CE-8EF2-4888-BC39-043345F6C7BE}" type="pres">
      <dgm:prSet presAssocID="{DD7E52CA-18B2-4CE7-8F1C-CB2B263604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F985B9-845C-4DEB-9B3E-F49BFD7B4A92}" type="pres">
      <dgm:prSet presAssocID="{78528538-BC6A-44D5-83AC-DD6E062A764F}" presName="parentText" presStyleLbl="node1" presStyleIdx="0" presStyleCnt="2" custScaleY="931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FDBBF-20B8-4332-882E-5BB4EEF935C8}" type="pres">
      <dgm:prSet presAssocID="{B01FB824-CC49-4BB8-B6C1-09829B128544}" presName="spacer" presStyleCnt="0"/>
      <dgm:spPr/>
    </dgm:pt>
    <dgm:pt modelId="{8F1CF5BA-1F2B-4555-933A-FDC7BF5F492F}" type="pres">
      <dgm:prSet presAssocID="{9AB50AC8-D200-4C2D-A078-B86E46D81CF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088688-EBB5-47AD-AD49-B29C32AE05CB}" srcId="{DD7E52CA-18B2-4CE7-8F1C-CB2B2636045E}" destId="{9AB50AC8-D200-4C2D-A078-B86E46D81CFD}" srcOrd="1" destOrd="0" parTransId="{7B317091-BA50-403A-A022-B0A9853E1542}" sibTransId="{D70D6866-F60C-4D17-B744-26E8B6882FF9}"/>
    <dgm:cxn modelId="{D976239E-F0E5-487F-ACA2-34858640E83F}" srcId="{DD7E52CA-18B2-4CE7-8F1C-CB2B2636045E}" destId="{78528538-BC6A-44D5-83AC-DD6E062A764F}" srcOrd="0" destOrd="0" parTransId="{9810652D-1182-48CB-BCF2-5EF796A2C811}" sibTransId="{B01FB824-CC49-4BB8-B6C1-09829B128544}"/>
    <dgm:cxn modelId="{F2C0C98A-0C1D-491C-8D75-E4BA2ED14638}" type="presOf" srcId="{DD7E52CA-18B2-4CE7-8F1C-CB2B2636045E}" destId="{0AA393CE-8EF2-4888-BC39-043345F6C7BE}" srcOrd="0" destOrd="0" presId="urn:microsoft.com/office/officeart/2005/8/layout/vList2"/>
    <dgm:cxn modelId="{747140B1-5E5F-479E-8FCA-D655C58519ED}" type="presOf" srcId="{78528538-BC6A-44D5-83AC-DD6E062A764F}" destId="{F2F985B9-845C-4DEB-9B3E-F49BFD7B4A92}" srcOrd="0" destOrd="0" presId="urn:microsoft.com/office/officeart/2005/8/layout/vList2"/>
    <dgm:cxn modelId="{89291CAB-7508-4A03-BFAA-E8639A9EA23D}" type="presOf" srcId="{9AB50AC8-D200-4C2D-A078-B86E46D81CFD}" destId="{8F1CF5BA-1F2B-4555-933A-FDC7BF5F492F}" srcOrd="0" destOrd="0" presId="urn:microsoft.com/office/officeart/2005/8/layout/vList2"/>
    <dgm:cxn modelId="{4477A8B3-9DD1-43AE-82C4-06B4EE905077}" type="presParOf" srcId="{0AA393CE-8EF2-4888-BC39-043345F6C7BE}" destId="{F2F985B9-845C-4DEB-9B3E-F49BFD7B4A92}" srcOrd="0" destOrd="0" presId="urn:microsoft.com/office/officeart/2005/8/layout/vList2"/>
    <dgm:cxn modelId="{3EC21BFC-6D4A-48A4-9979-38DEB49575EB}" type="presParOf" srcId="{0AA393CE-8EF2-4888-BC39-043345F6C7BE}" destId="{5C7FDBBF-20B8-4332-882E-5BB4EEF935C8}" srcOrd="1" destOrd="0" presId="urn:microsoft.com/office/officeart/2005/8/layout/vList2"/>
    <dgm:cxn modelId="{47123C70-3FC2-4690-B360-46F72AAF6DBF}" type="presParOf" srcId="{0AA393CE-8EF2-4888-BC39-043345F6C7BE}" destId="{8F1CF5BA-1F2B-4555-933A-FDC7BF5F492F}" srcOrd="2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3E5E9B-0CAE-4003-803D-92997ABB46B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42D2244-6030-4AF1-8D81-1F42CC9CB11B}">
      <dgm:prSet phldrT="[Текст]" custT="1"/>
      <dgm:spPr>
        <a:solidFill>
          <a:srgbClr val="0070C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400" b="1" dirty="0" smtClean="0"/>
            <a:t>Лидерство</a:t>
          </a:r>
          <a:endParaRPr lang="ru-RU" sz="2400" b="1" dirty="0"/>
        </a:p>
      </dgm:t>
    </dgm:pt>
    <dgm:pt modelId="{817C67DA-5191-48D5-9ED4-91DC4D8AA7E3}" type="parTrans" cxnId="{B75AA4D5-00C9-4C6B-8C71-3FCBBE191914}">
      <dgm:prSet/>
      <dgm:spPr/>
      <dgm:t>
        <a:bodyPr/>
        <a:lstStyle/>
        <a:p>
          <a:endParaRPr lang="ru-RU"/>
        </a:p>
      </dgm:t>
    </dgm:pt>
    <dgm:pt modelId="{0515D7B5-458A-4F50-B293-5A530AC18B81}" type="sibTrans" cxnId="{B75AA4D5-00C9-4C6B-8C71-3FCBBE191914}">
      <dgm:prSet/>
      <dgm:spPr/>
      <dgm:t>
        <a:bodyPr/>
        <a:lstStyle/>
        <a:p>
          <a:endParaRPr lang="ru-RU"/>
        </a:p>
      </dgm:t>
    </dgm:pt>
    <dgm:pt modelId="{45E87076-E911-4922-833D-3C0373D8D52E}">
      <dgm:prSet phldrT="[Текст]" custT="1"/>
      <dgm:spPr>
        <a:solidFill>
          <a:srgbClr val="0070C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400" b="1" dirty="0" smtClean="0"/>
            <a:t>Моральная самооценка</a:t>
          </a:r>
          <a:endParaRPr lang="ru-RU" sz="2400" dirty="0"/>
        </a:p>
      </dgm:t>
    </dgm:pt>
    <dgm:pt modelId="{407F12FD-ECAD-45C1-B7EE-8DF575CF638E}" type="parTrans" cxnId="{8CD28C7A-9615-415F-A510-6B5582E33790}">
      <dgm:prSet/>
      <dgm:spPr/>
      <dgm:t>
        <a:bodyPr/>
        <a:lstStyle/>
        <a:p>
          <a:endParaRPr lang="ru-RU"/>
        </a:p>
      </dgm:t>
    </dgm:pt>
    <dgm:pt modelId="{63ACC1BB-67E0-48EF-9D75-C1860A7530C1}" type="sibTrans" cxnId="{8CD28C7A-9615-415F-A510-6B5582E33790}">
      <dgm:prSet/>
      <dgm:spPr/>
      <dgm:t>
        <a:bodyPr/>
        <a:lstStyle/>
        <a:p>
          <a:endParaRPr lang="ru-RU"/>
        </a:p>
      </dgm:t>
    </dgm:pt>
    <dgm:pt modelId="{E99D00D5-BCDB-4AE5-B3D3-7D0C6DA4C5CA}">
      <dgm:prSet phldrT="[Текст]" custT="1"/>
      <dgm:spPr>
        <a:solidFill>
          <a:srgbClr val="0070C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400" b="1" dirty="0" smtClean="0"/>
            <a:t>Смелость</a:t>
          </a:r>
          <a:endParaRPr lang="ru-RU" sz="2400" b="1" dirty="0"/>
        </a:p>
      </dgm:t>
    </dgm:pt>
    <dgm:pt modelId="{88EBEAF7-1B03-4B0B-994D-42426A856BF5}" type="parTrans" cxnId="{25FEA1F9-4DAC-44C4-819F-8528804B757D}">
      <dgm:prSet/>
      <dgm:spPr/>
      <dgm:t>
        <a:bodyPr/>
        <a:lstStyle/>
        <a:p>
          <a:endParaRPr lang="ru-RU"/>
        </a:p>
      </dgm:t>
    </dgm:pt>
    <dgm:pt modelId="{1FA1D7C4-E3AF-4213-A6D8-EBE01FCD11D5}" type="sibTrans" cxnId="{25FEA1F9-4DAC-44C4-819F-8528804B757D}">
      <dgm:prSet/>
      <dgm:spPr/>
      <dgm:t>
        <a:bodyPr/>
        <a:lstStyle/>
        <a:p>
          <a:endParaRPr lang="ru-RU"/>
        </a:p>
      </dgm:t>
    </dgm:pt>
    <dgm:pt modelId="{6B91FE70-A797-4DFA-A12B-0E8E60111123}">
      <dgm:prSet custT="1"/>
      <dgm:spPr>
        <a:solidFill>
          <a:srgbClr val="0070C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400" b="1" dirty="0" smtClean="0"/>
            <a:t>Оптимизм</a:t>
          </a:r>
          <a:endParaRPr lang="ru-RU" sz="2400" b="1" dirty="0"/>
        </a:p>
      </dgm:t>
    </dgm:pt>
    <dgm:pt modelId="{00117A6F-D6AD-4E2F-BFB8-91376786F229}" type="parTrans" cxnId="{DB62A171-393E-44BA-99A4-2BE138A465A6}">
      <dgm:prSet/>
      <dgm:spPr/>
      <dgm:t>
        <a:bodyPr/>
        <a:lstStyle/>
        <a:p>
          <a:endParaRPr lang="ru-RU"/>
        </a:p>
      </dgm:t>
    </dgm:pt>
    <dgm:pt modelId="{85384BD2-AE9F-4CF6-BB34-3A02283AB592}" type="sibTrans" cxnId="{DB62A171-393E-44BA-99A4-2BE138A465A6}">
      <dgm:prSet/>
      <dgm:spPr/>
      <dgm:t>
        <a:bodyPr/>
        <a:lstStyle/>
        <a:p>
          <a:endParaRPr lang="ru-RU"/>
        </a:p>
      </dgm:t>
    </dgm:pt>
    <dgm:pt modelId="{EC14F32B-6989-42A2-9AE3-191DDF3034F4}" type="pres">
      <dgm:prSet presAssocID="{013E5E9B-0CAE-4003-803D-92997ABB46B2}" presName="linearFlow" presStyleCnt="0">
        <dgm:presLayoutVars>
          <dgm:dir/>
          <dgm:resizeHandles val="exact"/>
        </dgm:presLayoutVars>
      </dgm:prSet>
      <dgm:spPr/>
    </dgm:pt>
    <dgm:pt modelId="{4BCD1579-D22C-4287-87ED-0551F0E71AC2}" type="pres">
      <dgm:prSet presAssocID="{142D2244-6030-4AF1-8D81-1F42CC9CB11B}" presName="composite" presStyleCnt="0"/>
      <dgm:spPr/>
    </dgm:pt>
    <dgm:pt modelId="{729B0D9F-1513-4839-86A1-2571AC2204B6}" type="pres">
      <dgm:prSet presAssocID="{142D2244-6030-4AF1-8D81-1F42CC9CB11B}" presName="imgShp" presStyleLbl="fgImgPlace1" presStyleIdx="0" presStyleCnt="4" custLinFactNeighborX="-5244" custLinFactNeighborY="4361"/>
      <dgm:spPr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EC8D9CF-C89E-4979-93D5-330DCD9D2AB5}" type="pres">
      <dgm:prSet presAssocID="{142D2244-6030-4AF1-8D81-1F42CC9CB11B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B7210-737B-4EB5-9C52-733FCC915AEA}" type="pres">
      <dgm:prSet presAssocID="{0515D7B5-458A-4F50-B293-5A530AC18B81}" presName="spacing" presStyleCnt="0"/>
      <dgm:spPr/>
    </dgm:pt>
    <dgm:pt modelId="{6EF89813-DEE3-485D-B54F-F88764CB8939}" type="pres">
      <dgm:prSet presAssocID="{45E87076-E911-4922-833D-3C0373D8D52E}" presName="composite" presStyleCnt="0"/>
      <dgm:spPr/>
    </dgm:pt>
    <dgm:pt modelId="{2ED16054-ED69-408F-9DAB-6DB1129C883E}" type="pres">
      <dgm:prSet presAssocID="{45E87076-E911-4922-833D-3C0373D8D52E}" presName="imgShp" presStyleLbl="fgImgPlace1" presStyleIdx="1" presStyleCnt="4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0A0AE3C-B1A5-4AEB-ABD6-6D6EB9120902}" type="pres">
      <dgm:prSet presAssocID="{45E87076-E911-4922-833D-3C0373D8D52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58236-ADF9-486C-A69D-25B5F1C900A5}" type="pres">
      <dgm:prSet presAssocID="{63ACC1BB-67E0-48EF-9D75-C1860A7530C1}" presName="spacing" presStyleCnt="0"/>
      <dgm:spPr/>
    </dgm:pt>
    <dgm:pt modelId="{EDF91DEA-C3A4-4357-A35C-2520A538A50F}" type="pres">
      <dgm:prSet presAssocID="{E99D00D5-BCDB-4AE5-B3D3-7D0C6DA4C5CA}" presName="composite" presStyleCnt="0"/>
      <dgm:spPr/>
    </dgm:pt>
    <dgm:pt modelId="{F0B5AE15-46F4-4D47-A660-80FFE6ADB51D}" type="pres">
      <dgm:prSet presAssocID="{E99D00D5-BCDB-4AE5-B3D3-7D0C6DA4C5CA}" presName="imgShp" presStyleLbl="fgImgPlace1" presStyleIdx="2" presStyleCnt="4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EFDFD59-DB5F-4DDB-90E9-8B6D73C25AD3}" type="pres">
      <dgm:prSet presAssocID="{E99D00D5-BCDB-4AE5-B3D3-7D0C6DA4C5C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55AA5-3D05-4453-A01D-FF8E03D28480}" type="pres">
      <dgm:prSet presAssocID="{1FA1D7C4-E3AF-4213-A6D8-EBE01FCD11D5}" presName="spacing" presStyleCnt="0"/>
      <dgm:spPr/>
    </dgm:pt>
    <dgm:pt modelId="{9C08CAB2-4F09-46B2-8524-B747CE08D50B}" type="pres">
      <dgm:prSet presAssocID="{6B91FE70-A797-4DFA-A12B-0E8E60111123}" presName="composite" presStyleCnt="0"/>
      <dgm:spPr/>
    </dgm:pt>
    <dgm:pt modelId="{1245D97C-4CD7-4715-8048-5DB393F4D923}" type="pres">
      <dgm:prSet presAssocID="{6B91FE70-A797-4DFA-A12B-0E8E60111123}" presName="imgShp" presStyleLbl="fgImgPlace1" presStyleIdx="3" presStyleCnt="4"/>
      <dgm:spPr>
        <a:solidFill>
          <a:schemeClr val="accent2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2CC352B-2D88-460C-9235-3FDD4C5EE6D8}" type="pres">
      <dgm:prSet presAssocID="{6B91FE70-A797-4DFA-A12B-0E8E6011112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D28C7A-9615-415F-A510-6B5582E33790}" srcId="{013E5E9B-0CAE-4003-803D-92997ABB46B2}" destId="{45E87076-E911-4922-833D-3C0373D8D52E}" srcOrd="1" destOrd="0" parTransId="{407F12FD-ECAD-45C1-B7EE-8DF575CF638E}" sibTransId="{63ACC1BB-67E0-48EF-9D75-C1860A7530C1}"/>
    <dgm:cxn modelId="{2FEE4DB5-A6BE-40BD-97AC-44B29D0E08CD}" type="presOf" srcId="{013E5E9B-0CAE-4003-803D-92997ABB46B2}" destId="{EC14F32B-6989-42A2-9AE3-191DDF3034F4}" srcOrd="0" destOrd="0" presId="urn:microsoft.com/office/officeart/2005/8/layout/vList3"/>
    <dgm:cxn modelId="{5381D2FC-40FD-43BF-980A-B47A5D9DDD7A}" type="presOf" srcId="{45E87076-E911-4922-833D-3C0373D8D52E}" destId="{10A0AE3C-B1A5-4AEB-ABD6-6D6EB9120902}" srcOrd="0" destOrd="0" presId="urn:microsoft.com/office/officeart/2005/8/layout/vList3"/>
    <dgm:cxn modelId="{90B237D8-E232-4912-969A-360AFC7C449F}" type="presOf" srcId="{6B91FE70-A797-4DFA-A12B-0E8E60111123}" destId="{32CC352B-2D88-460C-9235-3FDD4C5EE6D8}" srcOrd="0" destOrd="0" presId="urn:microsoft.com/office/officeart/2005/8/layout/vList3"/>
    <dgm:cxn modelId="{DB62A171-393E-44BA-99A4-2BE138A465A6}" srcId="{013E5E9B-0CAE-4003-803D-92997ABB46B2}" destId="{6B91FE70-A797-4DFA-A12B-0E8E60111123}" srcOrd="3" destOrd="0" parTransId="{00117A6F-D6AD-4E2F-BFB8-91376786F229}" sibTransId="{85384BD2-AE9F-4CF6-BB34-3A02283AB592}"/>
    <dgm:cxn modelId="{25FEA1F9-4DAC-44C4-819F-8528804B757D}" srcId="{013E5E9B-0CAE-4003-803D-92997ABB46B2}" destId="{E99D00D5-BCDB-4AE5-B3D3-7D0C6DA4C5CA}" srcOrd="2" destOrd="0" parTransId="{88EBEAF7-1B03-4B0B-994D-42426A856BF5}" sibTransId="{1FA1D7C4-E3AF-4213-A6D8-EBE01FCD11D5}"/>
    <dgm:cxn modelId="{B75AA4D5-00C9-4C6B-8C71-3FCBBE191914}" srcId="{013E5E9B-0CAE-4003-803D-92997ABB46B2}" destId="{142D2244-6030-4AF1-8D81-1F42CC9CB11B}" srcOrd="0" destOrd="0" parTransId="{817C67DA-5191-48D5-9ED4-91DC4D8AA7E3}" sibTransId="{0515D7B5-458A-4F50-B293-5A530AC18B81}"/>
    <dgm:cxn modelId="{71D418E6-DDE2-4812-8868-F0651071069E}" type="presOf" srcId="{E99D00D5-BCDB-4AE5-B3D3-7D0C6DA4C5CA}" destId="{BEFDFD59-DB5F-4DDB-90E9-8B6D73C25AD3}" srcOrd="0" destOrd="0" presId="urn:microsoft.com/office/officeart/2005/8/layout/vList3"/>
    <dgm:cxn modelId="{55BEE45E-A1EA-47A4-82DA-190FCB521E73}" type="presOf" srcId="{142D2244-6030-4AF1-8D81-1F42CC9CB11B}" destId="{AEC8D9CF-C89E-4979-93D5-330DCD9D2AB5}" srcOrd="0" destOrd="0" presId="urn:microsoft.com/office/officeart/2005/8/layout/vList3"/>
    <dgm:cxn modelId="{8091CBB6-3D26-49E0-BDEB-AEB39D8BE546}" type="presParOf" srcId="{EC14F32B-6989-42A2-9AE3-191DDF3034F4}" destId="{4BCD1579-D22C-4287-87ED-0551F0E71AC2}" srcOrd="0" destOrd="0" presId="urn:microsoft.com/office/officeart/2005/8/layout/vList3"/>
    <dgm:cxn modelId="{C8FFCBCC-BD4F-4BA2-B114-3B11E5BD607A}" type="presParOf" srcId="{4BCD1579-D22C-4287-87ED-0551F0E71AC2}" destId="{729B0D9F-1513-4839-86A1-2571AC2204B6}" srcOrd="0" destOrd="0" presId="urn:microsoft.com/office/officeart/2005/8/layout/vList3"/>
    <dgm:cxn modelId="{6BDF15C4-04F9-40DE-B3C7-B14F9D1FC5F0}" type="presParOf" srcId="{4BCD1579-D22C-4287-87ED-0551F0E71AC2}" destId="{AEC8D9CF-C89E-4979-93D5-330DCD9D2AB5}" srcOrd="1" destOrd="0" presId="urn:microsoft.com/office/officeart/2005/8/layout/vList3"/>
    <dgm:cxn modelId="{F1BF6B31-ECB2-43F5-B0D7-8DCE10E0E265}" type="presParOf" srcId="{EC14F32B-6989-42A2-9AE3-191DDF3034F4}" destId="{D1CB7210-737B-4EB5-9C52-733FCC915AEA}" srcOrd="1" destOrd="0" presId="urn:microsoft.com/office/officeart/2005/8/layout/vList3"/>
    <dgm:cxn modelId="{37C01082-A319-4808-A75E-DF8EFD9C5170}" type="presParOf" srcId="{EC14F32B-6989-42A2-9AE3-191DDF3034F4}" destId="{6EF89813-DEE3-485D-B54F-F88764CB8939}" srcOrd="2" destOrd="0" presId="urn:microsoft.com/office/officeart/2005/8/layout/vList3"/>
    <dgm:cxn modelId="{DA3516A7-E29F-40FB-A6AC-A6893A18AA6E}" type="presParOf" srcId="{6EF89813-DEE3-485D-B54F-F88764CB8939}" destId="{2ED16054-ED69-408F-9DAB-6DB1129C883E}" srcOrd="0" destOrd="0" presId="urn:microsoft.com/office/officeart/2005/8/layout/vList3"/>
    <dgm:cxn modelId="{EF30B0CF-9165-46E7-A412-6868C9762269}" type="presParOf" srcId="{6EF89813-DEE3-485D-B54F-F88764CB8939}" destId="{10A0AE3C-B1A5-4AEB-ABD6-6D6EB9120902}" srcOrd="1" destOrd="0" presId="urn:microsoft.com/office/officeart/2005/8/layout/vList3"/>
    <dgm:cxn modelId="{90A98DD1-EBE9-4A1C-944C-921234FBC22A}" type="presParOf" srcId="{EC14F32B-6989-42A2-9AE3-191DDF3034F4}" destId="{09258236-ADF9-486C-A69D-25B5F1C900A5}" srcOrd="3" destOrd="0" presId="urn:microsoft.com/office/officeart/2005/8/layout/vList3"/>
    <dgm:cxn modelId="{11A96668-773B-46DB-8AF7-A2146203FC6F}" type="presParOf" srcId="{EC14F32B-6989-42A2-9AE3-191DDF3034F4}" destId="{EDF91DEA-C3A4-4357-A35C-2520A538A50F}" srcOrd="4" destOrd="0" presId="urn:microsoft.com/office/officeart/2005/8/layout/vList3"/>
    <dgm:cxn modelId="{9439FAF9-9F0A-4388-B9C9-1CDC5A912644}" type="presParOf" srcId="{EDF91DEA-C3A4-4357-A35C-2520A538A50F}" destId="{F0B5AE15-46F4-4D47-A660-80FFE6ADB51D}" srcOrd="0" destOrd="0" presId="urn:microsoft.com/office/officeart/2005/8/layout/vList3"/>
    <dgm:cxn modelId="{E9EB8981-BF29-477A-86AB-7FBA074B1668}" type="presParOf" srcId="{EDF91DEA-C3A4-4357-A35C-2520A538A50F}" destId="{BEFDFD59-DB5F-4DDB-90E9-8B6D73C25AD3}" srcOrd="1" destOrd="0" presId="urn:microsoft.com/office/officeart/2005/8/layout/vList3"/>
    <dgm:cxn modelId="{E50B6ABC-75FD-4901-A950-F23511C06B4E}" type="presParOf" srcId="{EC14F32B-6989-42A2-9AE3-191DDF3034F4}" destId="{4A255AA5-3D05-4453-A01D-FF8E03D28480}" srcOrd="5" destOrd="0" presId="urn:microsoft.com/office/officeart/2005/8/layout/vList3"/>
    <dgm:cxn modelId="{F437B6A2-8CC2-4FAB-9959-E0C60BD260F2}" type="presParOf" srcId="{EC14F32B-6989-42A2-9AE3-191DDF3034F4}" destId="{9C08CAB2-4F09-46B2-8524-B747CE08D50B}" srcOrd="6" destOrd="0" presId="urn:microsoft.com/office/officeart/2005/8/layout/vList3"/>
    <dgm:cxn modelId="{47DA98C5-F551-431B-8093-1E62DA1144A5}" type="presParOf" srcId="{9C08CAB2-4F09-46B2-8524-B747CE08D50B}" destId="{1245D97C-4CD7-4715-8048-5DB393F4D923}" srcOrd="0" destOrd="0" presId="urn:microsoft.com/office/officeart/2005/8/layout/vList3"/>
    <dgm:cxn modelId="{9D893B66-7C94-49D9-82F0-B4E8F65D91D5}" type="presParOf" srcId="{9C08CAB2-4F09-46B2-8524-B747CE08D50B}" destId="{32CC352B-2D88-460C-9235-3FDD4C5EE6D8}" srcOrd="1" destOrd="0" presId="urn:microsoft.com/office/officeart/2005/8/layout/vList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7DB765-C764-427A-8DE4-A4B3620DF66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57A0A88-F958-4011-9835-F75AD1B42790}">
      <dgm:prSet phldrT="[Текст]" custT="1"/>
      <dgm:spPr>
        <a:solidFill>
          <a:srgbClr val="C000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000" b="1" dirty="0" smtClean="0"/>
            <a:t>коррупция</a:t>
          </a:r>
          <a:endParaRPr lang="ru-RU" sz="2000" b="1" dirty="0"/>
        </a:p>
      </dgm:t>
    </dgm:pt>
    <dgm:pt modelId="{FC7EC5ED-AFD6-4044-9A8D-0C8BDF99E68C}" type="parTrans" cxnId="{A3C5808C-9B4C-454F-BC0A-E7043DCFC575}">
      <dgm:prSet/>
      <dgm:spPr/>
      <dgm:t>
        <a:bodyPr/>
        <a:lstStyle/>
        <a:p>
          <a:endParaRPr lang="ru-RU"/>
        </a:p>
      </dgm:t>
    </dgm:pt>
    <dgm:pt modelId="{484063E4-9AF2-45B9-AA8B-9FBB77AB4517}" type="sibTrans" cxnId="{A3C5808C-9B4C-454F-BC0A-E7043DCFC575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3CFBACD6-C5D9-40EC-80CD-690806F89FFB}">
      <dgm:prSet phldrT="[Текст]" custT="1"/>
      <dgm:spPr>
        <a:solidFill>
          <a:srgbClr val="0070C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b="1" dirty="0" smtClean="0"/>
            <a:t>Социальные аспекты</a:t>
          </a:r>
          <a:endParaRPr lang="ru-RU" sz="1400" b="1" dirty="0"/>
        </a:p>
      </dgm:t>
    </dgm:pt>
    <dgm:pt modelId="{E0CD38B6-5191-47C8-891E-19B932951616}" type="parTrans" cxnId="{8C4F79B8-8826-4BE1-953E-892B2C06D3B3}">
      <dgm:prSet/>
      <dgm:spPr/>
      <dgm:t>
        <a:bodyPr/>
        <a:lstStyle/>
        <a:p>
          <a:endParaRPr lang="ru-RU"/>
        </a:p>
      </dgm:t>
    </dgm:pt>
    <dgm:pt modelId="{1C46E5BF-3552-4252-AC36-B8199DEFD944}" type="sibTrans" cxnId="{8C4F79B8-8826-4BE1-953E-892B2C06D3B3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F28C425A-2ABC-4AA6-89FE-C870CB19353E}">
      <dgm:prSet phldrT="[Текст]" custT="1"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800" dirty="0" smtClean="0"/>
            <a:t>Правовые аспекты</a:t>
          </a:r>
          <a:endParaRPr lang="ru-RU" sz="1800" dirty="0"/>
        </a:p>
      </dgm:t>
    </dgm:pt>
    <dgm:pt modelId="{80C51865-ABB3-4AFD-82E2-AAB377DEC0E8}" type="parTrans" cxnId="{4A720F71-0F6B-44E9-8474-8680C14BDAB2}">
      <dgm:prSet/>
      <dgm:spPr/>
      <dgm:t>
        <a:bodyPr/>
        <a:lstStyle/>
        <a:p>
          <a:endParaRPr lang="ru-RU"/>
        </a:p>
      </dgm:t>
    </dgm:pt>
    <dgm:pt modelId="{331C68AF-0D8C-493A-9BAB-66F71BDDC422}" type="sibTrans" cxnId="{4A720F71-0F6B-44E9-8474-8680C14BDAB2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2C304739-40AD-4EC2-B16E-441E375619D2}" type="pres">
      <dgm:prSet presAssocID="{367DB765-C764-427A-8DE4-A4B3620DF66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221BF57-81AB-4568-88B8-8E7A981FC92D}" type="pres">
      <dgm:prSet presAssocID="{F57A0A88-F958-4011-9835-F75AD1B4279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6E8BD-639A-43D9-AAD1-4EE94B8FBF47}" type="pres">
      <dgm:prSet presAssocID="{F57A0A88-F958-4011-9835-F75AD1B42790}" presName="gear1srcNode" presStyleLbl="node1" presStyleIdx="0" presStyleCnt="3"/>
      <dgm:spPr/>
      <dgm:t>
        <a:bodyPr/>
        <a:lstStyle/>
        <a:p>
          <a:endParaRPr lang="ru-RU"/>
        </a:p>
      </dgm:t>
    </dgm:pt>
    <dgm:pt modelId="{7A2C071A-C75E-4720-B2A8-C90278DDD75F}" type="pres">
      <dgm:prSet presAssocID="{F57A0A88-F958-4011-9835-F75AD1B42790}" presName="gear1dstNode" presStyleLbl="node1" presStyleIdx="0" presStyleCnt="3"/>
      <dgm:spPr/>
      <dgm:t>
        <a:bodyPr/>
        <a:lstStyle/>
        <a:p>
          <a:endParaRPr lang="ru-RU"/>
        </a:p>
      </dgm:t>
    </dgm:pt>
    <dgm:pt modelId="{ABDDB402-71D8-49B0-A0EB-EF788D59A5D4}" type="pres">
      <dgm:prSet presAssocID="{3CFBACD6-C5D9-40EC-80CD-690806F89FFB}" presName="gear2" presStyleLbl="node1" presStyleIdx="1" presStyleCnt="3" custScaleX="115428" custScaleY="1084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D7B01-C0CA-490E-9FC1-242914E3AA3E}" type="pres">
      <dgm:prSet presAssocID="{3CFBACD6-C5D9-40EC-80CD-690806F89FFB}" presName="gear2srcNode" presStyleLbl="node1" presStyleIdx="1" presStyleCnt="3"/>
      <dgm:spPr/>
      <dgm:t>
        <a:bodyPr/>
        <a:lstStyle/>
        <a:p>
          <a:endParaRPr lang="ru-RU"/>
        </a:p>
      </dgm:t>
    </dgm:pt>
    <dgm:pt modelId="{E7990D1C-1404-424F-8881-E722AA54B37F}" type="pres">
      <dgm:prSet presAssocID="{3CFBACD6-C5D9-40EC-80CD-690806F89FFB}" presName="gear2dstNode" presStyleLbl="node1" presStyleIdx="1" presStyleCnt="3"/>
      <dgm:spPr/>
      <dgm:t>
        <a:bodyPr/>
        <a:lstStyle/>
        <a:p>
          <a:endParaRPr lang="ru-RU"/>
        </a:p>
      </dgm:t>
    </dgm:pt>
    <dgm:pt modelId="{54D39889-0FA2-4CB1-8CAA-74B20C40FD6D}" type="pres">
      <dgm:prSet presAssocID="{F28C425A-2ABC-4AA6-89FE-C870CB19353E}" presName="gear3" presStyleLbl="node1" presStyleIdx="2" presStyleCnt="3"/>
      <dgm:spPr/>
      <dgm:t>
        <a:bodyPr/>
        <a:lstStyle/>
        <a:p>
          <a:endParaRPr lang="ru-RU"/>
        </a:p>
      </dgm:t>
    </dgm:pt>
    <dgm:pt modelId="{CEECBA8F-F262-48EF-96F1-13EA39F35BA8}" type="pres">
      <dgm:prSet presAssocID="{F28C425A-2ABC-4AA6-89FE-C870CB19353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6561DC-6D53-4022-B929-D67A0E1555CD}" type="pres">
      <dgm:prSet presAssocID="{F28C425A-2ABC-4AA6-89FE-C870CB19353E}" presName="gear3srcNode" presStyleLbl="node1" presStyleIdx="2" presStyleCnt="3"/>
      <dgm:spPr/>
      <dgm:t>
        <a:bodyPr/>
        <a:lstStyle/>
        <a:p>
          <a:endParaRPr lang="ru-RU"/>
        </a:p>
      </dgm:t>
    </dgm:pt>
    <dgm:pt modelId="{F0FBC272-5D5B-4D7A-8E8A-7001CBC8DF97}" type="pres">
      <dgm:prSet presAssocID="{F28C425A-2ABC-4AA6-89FE-C870CB19353E}" presName="gear3dstNode" presStyleLbl="node1" presStyleIdx="2" presStyleCnt="3"/>
      <dgm:spPr/>
      <dgm:t>
        <a:bodyPr/>
        <a:lstStyle/>
        <a:p>
          <a:endParaRPr lang="ru-RU"/>
        </a:p>
      </dgm:t>
    </dgm:pt>
    <dgm:pt modelId="{8B044B8D-FD20-4D2C-B970-42994FEC293A}" type="pres">
      <dgm:prSet presAssocID="{484063E4-9AF2-45B9-AA8B-9FBB77AB4517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6569563F-070B-437C-B923-B19758257904}" type="pres">
      <dgm:prSet presAssocID="{1C46E5BF-3552-4252-AC36-B8199DEFD944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4A38DCF4-BDBD-43F1-8541-CEDE37D0AC48}" type="pres">
      <dgm:prSet presAssocID="{331C68AF-0D8C-493A-9BAB-66F71BDDC422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3DC85596-E590-41E3-869C-7524A084DC53}" type="presOf" srcId="{F28C425A-2ABC-4AA6-89FE-C870CB19353E}" destId="{54D39889-0FA2-4CB1-8CAA-74B20C40FD6D}" srcOrd="0" destOrd="0" presId="urn:microsoft.com/office/officeart/2005/8/layout/gear1"/>
    <dgm:cxn modelId="{B3D973F2-7657-4AD5-A1F8-34263B6EA11C}" type="presOf" srcId="{3CFBACD6-C5D9-40EC-80CD-690806F89FFB}" destId="{E7990D1C-1404-424F-8881-E722AA54B37F}" srcOrd="2" destOrd="0" presId="urn:microsoft.com/office/officeart/2005/8/layout/gear1"/>
    <dgm:cxn modelId="{33EF4BCD-F9DA-45B4-9342-86B9AE3D15E7}" type="presOf" srcId="{367DB765-C764-427A-8DE4-A4B3620DF66A}" destId="{2C304739-40AD-4EC2-B16E-441E375619D2}" srcOrd="0" destOrd="0" presId="urn:microsoft.com/office/officeart/2005/8/layout/gear1"/>
    <dgm:cxn modelId="{6499DCDB-2992-4D3A-8F43-B4D807B3BB02}" type="presOf" srcId="{F57A0A88-F958-4011-9835-F75AD1B42790}" destId="{9221BF57-81AB-4568-88B8-8E7A981FC92D}" srcOrd="0" destOrd="0" presId="urn:microsoft.com/office/officeart/2005/8/layout/gear1"/>
    <dgm:cxn modelId="{9B2D7A31-FBEA-4840-91C9-FE3C69BC0C9F}" type="presOf" srcId="{F28C425A-2ABC-4AA6-89FE-C870CB19353E}" destId="{CEECBA8F-F262-48EF-96F1-13EA39F35BA8}" srcOrd="1" destOrd="0" presId="urn:microsoft.com/office/officeart/2005/8/layout/gear1"/>
    <dgm:cxn modelId="{8C4F79B8-8826-4BE1-953E-892B2C06D3B3}" srcId="{367DB765-C764-427A-8DE4-A4B3620DF66A}" destId="{3CFBACD6-C5D9-40EC-80CD-690806F89FFB}" srcOrd="1" destOrd="0" parTransId="{E0CD38B6-5191-47C8-891E-19B932951616}" sibTransId="{1C46E5BF-3552-4252-AC36-B8199DEFD944}"/>
    <dgm:cxn modelId="{31385F12-AC0B-4E5C-8CCF-AABCFFCFB42E}" type="presOf" srcId="{1C46E5BF-3552-4252-AC36-B8199DEFD944}" destId="{6569563F-070B-437C-B923-B19758257904}" srcOrd="0" destOrd="0" presId="urn:microsoft.com/office/officeart/2005/8/layout/gear1"/>
    <dgm:cxn modelId="{4A720F71-0F6B-44E9-8474-8680C14BDAB2}" srcId="{367DB765-C764-427A-8DE4-A4B3620DF66A}" destId="{F28C425A-2ABC-4AA6-89FE-C870CB19353E}" srcOrd="2" destOrd="0" parTransId="{80C51865-ABB3-4AFD-82E2-AAB377DEC0E8}" sibTransId="{331C68AF-0D8C-493A-9BAB-66F71BDDC422}"/>
    <dgm:cxn modelId="{3BCA2E64-94D5-42DD-91AA-C1CBEDD39948}" type="presOf" srcId="{3CFBACD6-C5D9-40EC-80CD-690806F89FFB}" destId="{E32D7B01-C0CA-490E-9FC1-242914E3AA3E}" srcOrd="1" destOrd="0" presId="urn:microsoft.com/office/officeart/2005/8/layout/gear1"/>
    <dgm:cxn modelId="{F72A817E-8295-498D-9040-2C4101E140BC}" type="presOf" srcId="{F28C425A-2ABC-4AA6-89FE-C870CB19353E}" destId="{5A6561DC-6D53-4022-B929-D67A0E1555CD}" srcOrd="2" destOrd="0" presId="urn:microsoft.com/office/officeart/2005/8/layout/gear1"/>
    <dgm:cxn modelId="{FAF208E9-078F-4065-8C3B-FDEF015BB1F5}" type="presOf" srcId="{F28C425A-2ABC-4AA6-89FE-C870CB19353E}" destId="{F0FBC272-5D5B-4D7A-8E8A-7001CBC8DF97}" srcOrd="3" destOrd="0" presId="urn:microsoft.com/office/officeart/2005/8/layout/gear1"/>
    <dgm:cxn modelId="{3B23899C-DB64-489A-8CFC-2FF8A0A0E82D}" type="presOf" srcId="{F57A0A88-F958-4011-9835-F75AD1B42790}" destId="{7A2C071A-C75E-4720-B2A8-C90278DDD75F}" srcOrd="2" destOrd="0" presId="urn:microsoft.com/office/officeart/2005/8/layout/gear1"/>
    <dgm:cxn modelId="{1807C76D-A83D-4058-BE62-11DCD172F9A4}" type="presOf" srcId="{3CFBACD6-C5D9-40EC-80CD-690806F89FFB}" destId="{ABDDB402-71D8-49B0-A0EB-EF788D59A5D4}" srcOrd="0" destOrd="0" presId="urn:microsoft.com/office/officeart/2005/8/layout/gear1"/>
    <dgm:cxn modelId="{1653E47C-4FF8-455F-B097-2309CD48AA53}" type="presOf" srcId="{484063E4-9AF2-45B9-AA8B-9FBB77AB4517}" destId="{8B044B8D-FD20-4D2C-B970-42994FEC293A}" srcOrd="0" destOrd="0" presId="urn:microsoft.com/office/officeart/2005/8/layout/gear1"/>
    <dgm:cxn modelId="{A3C5808C-9B4C-454F-BC0A-E7043DCFC575}" srcId="{367DB765-C764-427A-8DE4-A4B3620DF66A}" destId="{F57A0A88-F958-4011-9835-F75AD1B42790}" srcOrd="0" destOrd="0" parTransId="{FC7EC5ED-AFD6-4044-9A8D-0C8BDF99E68C}" sibTransId="{484063E4-9AF2-45B9-AA8B-9FBB77AB4517}"/>
    <dgm:cxn modelId="{18E857B1-7746-4E34-A969-75BB7597F9A6}" type="presOf" srcId="{F57A0A88-F958-4011-9835-F75AD1B42790}" destId="{A596E8BD-639A-43D9-AAD1-4EE94B8FBF47}" srcOrd="1" destOrd="0" presId="urn:microsoft.com/office/officeart/2005/8/layout/gear1"/>
    <dgm:cxn modelId="{02215C02-12BC-4AB8-93FA-4B7E31291EA1}" type="presOf" srcId="{331C68AF-0D8C-493A-9BAB-66F71BDDC422}" destId="{4A38DCF4-BDBD-43F1-8541-CEDE37D0AC48}" srcOrd="0" destOrd="0" presId="urn:microsoft.com/office/officeart/2005/8/layout/gear1"/>
    <dgm:cxn modelId="{76AA4D51-667A-4810-8888-83A18836FF8C}" type="presParOf" srcId="{2C304739-40AD-4EC2-B16E-441E375619D2}" destId="{9221BF57-81AB-4568-88B8-8E7A981FC92D}" srcOrd="0" destOrd="0" presId="urn:microsoft.com/office/officeart/2005/8/layout/gear1"/>
    <dgm:cxn modelId="{A0FA5B3F-8768-4A4A-9450-E51DD0E44568}" type="presParOf" srcId="{2C304739-40AD-4EC2-B16E-441E375619D2}" destId="{A596E8BD-639A-43D9-AAD1-4EE94B8FBF47}" srcOrd="1" destOrd="0" presId="urn:microsoft.com/office/officeart/2005/8/layout/gear1"/>
    <dgm:cxn modelId="{71A9FBA2-8266-4D8C-BA63-DBC674EA32AD}" type="presParOf" srcId="{2C304739-40AD-4EC2-B16E-441E375619D2}" destId="{7A2C071A-C75E-4720-B2A8-C90278DDD75F}" srcOrd="2" destOrd="0" presId="urn:microsoft.com/office/officeart/2005/8/layout/gear1"/>
    <dgm:cxn modelId="{A26F306F-712F-4756-A9A8-9F62474662D6}" type="presParOf" srcId="{2C304739-40AD-4EC2-B16E-441E375619D2}" destId="{ABDDB402-71D8-49B0-A0EB-EF788D59A5D4}" srcOrd="3" destOrd="0" presId="urn:microsoft.com/office/officeart/2005/8/layout/gear1"/>
    <dgm:cxn modelId="{0D6BD084-20B2-4D5C-A8E9-15F8213988D0}" type="presParOf" srcId="{2C304739-40AD-4EC2-B16E-441E375619D2}" destId="{E32D7B01-C0CA-490E-9FC1-242914E3AA3E}" srcOrd="4" destOrd="0" presId="urn:microsoft.com/office/officeart/2005/8/layout/gear1"/>
    <dgm:cxn modelId="{A7779046-D82F-4D7D-96E4-DF3B56F3BABE}" type="presParOf" srcId="{2C304739-40AD-4EC2-B16E-441E375619D2}" destId="{E7990D1C-1404-424F-8881-E722AA54B37F}" srcOrd="5" destOrd="0" presId="urn:microsoft.com/office/officeart/2005/8/layout/gear1"/>
    <dgm:cxn modelId="{71D65EA5-25F3-4EBB-A69A-BA7E16D3F694}" type="presParOf" srcId="{2C304739-40AD-4EC2-B16E-441E375619D2}" destId="{54D39889-0FA2-4CB1-8CAA-74B20C40FD6D}" srcOrd="6" destOrd="0" presId="urn:microsoft.com/office/officeart/2005/8/layout/gear1"/>
    <dgm:cxn modelId="{CB97DC03-B955-476F-971C-CC18F327ADB8}" type="presParOf" srcId="{2C304739-40AD-4EC2-B16E-441E375619D2}" destId="{CEECBA8F-F262-48EF-96F1-13EA39F35BA8}" srcOrd="7" destOrd="0" presId="urn:microsoft.com/office/officeart/2005/8/layout/gear1"/>
    <dgm:cxn modelId="{27677F6E-3DAD-49F6-AF80-33B8FCAEB3B8}" type="presParOf" srcId="{2C304739-40AD-4EC2-B16E-441E375619D2}" destId="{5A6561DC-6D53-4022-B929-D67A0E1555CD}" srcOrd="8" destOrd="0" presId="urn:microsoft.com/office/officeart/2005/8/layout/gear1"/>
    <dgm:cxn modelId="{4BC29F39-45A9-46A7-8037-CE8119860137}" type="presParOf" srcId="{2C304739-40AD-4EC2-B16E-441E375619D2}" destId="{F0FBC272-5D5B-4D7A-8E8A-7001CBC8DF97}" srcOrd="9" destOrd="0" presId="urn:microsoft.com/office/officeart/2005/8/layout/gear1"/>
    <dgm:cxn modelId="{8AE00870-527E-43F6-ACB3-9DF65B1088F3}" type="presParOf" srcId="{2C304739-40AD-4EC2-B16E-441E375619D2}" destId="{8B044B8D-FD20-4D2C-B970-42994FEC293A}" srcOrd="10" destOrd="0" presId="urn:microsoft.com/office/officeart/2005/8/layout/gear1"/>
    <dgm:cxn modelId="{6499DD52-4EE7-4262-8025-685A31A5B716}" type="presParOf" srcId="{2C304739-40AD-4EC2-B16E-441E375619D2}" destId="{6569563F-070B-437C-B923-B19758257904}" srcOrd="11" destOrd="0" presId="urn:microsoft.com/office/officeart/2005/8/layout/gear1"/>
    <dgm:cxn modelId="{978E0EA2-7A26-4EF7-8299-85B8F0EE5FA5}" type="presParOf" srcId="{2C304739-40AD-4EC2-B16E-441E375619D2}" destId="{4A38DCF4-BDBD-43F1-8541-CEDE37D0AC4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2BA950-755E-4431-A265-2333FF60B47A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BED2E36F-ABE5-48F9-A66F-2A43DE270691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практически невозможно составить исчерпывающий перечень предписаний и запретов для служащих на уровне юридических норм</a:t>
          </a:r>
          <a:endParaRPr lang="ru-RU" sz="2000" b="1" dirty="0">
            <a:solidFill>
              <a:schemeClr val="bg1"/>
            </a:solidFill>
          </a:endParaRPr>
        </a:p>
      </dgm:t>
    </dgm:pt>
    <dgm:pt modelId="{2D23D6D9-76B5-4E69-95C8-42D3E227E2E9}" type="parTrans" cxnId="{D815A446-5E31-4C04-ABE5-C8B05279A5E6}">
      <dgm:prSet/>
      <dgm:spPr/>
      <dgm:t>
        <a:bodyPr/>
        <a:lstStyle/>
        <a:p>
          <a:endParaRPr lang="ru-RU"/>
        </a:p>
      </dgm:t>
    </dgm:pt>
    <dgm:pt modelId="{556216B6-5AD4-45A7-85EE-72D79FDF2964}" type="sibTrans" cxnId="{D815A446-5E31-4C04-ABE5-C8B05279A5E6}">
      <dgm:prSet/>
      <dgm:spPr/>
      <dgm:t>
        <a:bodyPr/>
        <a:lstStyle/>
        <a:p>
          <a:endParaRPr lang="ru-RU"/>
        </a:p>
      </dgm:t>
    </dgm:pt>
    <dgm:pt modelId="{2D88364D-D677-4FEC-BB2F-0AAD5C6E889E}">
      <dgm:prSet phldrT="[Текст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ряд действий или воздержание от тех или иных действий по своей природе не могут регулироваться юридическими нормами, а регулируются неформальными нормами</a:t>
          </a:r>
          <a:endParaRPr lang="ru-RU" b="1" dirty="0">
            <a:solidFill>
              <a:schemeClr val="bg1"/>
            </a:solidFill>
          </a:endParaRPr>
        </a:p>
      </dgm:t>
    </dgm:pt>
    <dgm:pt modelId="{02D58DD3-E04D-4733-A74F-098C45DCE55A}" type="parTrans" cxnId="{CDE36202-0328-4CBE-874D-3319C23BDD36}">
      <dgm:prSet/>
      <dgm:spPr/>
      <dgm:t>
        <a:bodyPr/>
        <a:lstStyle/>
        <a:p>
          <a:endParaRPr lang="ru-RU"/>
        </a:p>
      </dgm:t>
    </dgm:pt>
    <dgm:pt modelId="{B62D19DE-6F9B-4837-A981-100D147DA08F}" type="sibTrans" cxnId="{CDE36202-0328-4CBE-874D-3319C23BDD36}">
      <dgm:prSet/>
      <dgm:spPr/>
      <dgm:t>
        <a:bodyPr/>
        <a:lstStyle/>
        <a:p>
          <a:endParaRPr lang="ru-RU"/>
        </a:p>
      </dgm:t>
    </dgm:pt>
    <dgm:pt modelId="{E968F568-9E03-4476-8599-97925927F05A}">
      <dgm:prSet phldrT="[Текст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профессиональная этика государственного служащего обладает спецификой, обусловленной обязанностью постоянно бороться с коррупцией</a:t>
          </a:r>
          <a:endParaRPr lang="ru-RU" b="1" dirty="0">
            <a:solidFill>
              <a:schemeClr val="bg1"/>
            </a:solidFill>
          </a:endParaRPr>
        </a:p>
      </dgm:t>
    </dgm:pt>
    <dgm:pt modelId="{AE2D181F-3B9D-4981-8039-6A7AACEC0BC4}" type="parTrans" cxnId="{EC50431F-2B65-404B-BA54-B0514D103642}">
      <dgm:prSet/>
      <dgm:spPr/>
      <dgm:t>
        <a:bodyPr/>
        <a:lstStyle/>
        <a:p>
          <a:endParaRPr lang="ru-RU"/>
        </a:p>
      </dgm:t>
    </dgm:pt>
    <dgm:pt modelId="{F40706D1-4DA7-486C-B544-9DF4F93174A7}" type="sibTrans" cxnId="{EC50431F-2B65-404B-BA54-B0514D103642}">
      <dgm:prSet/>
      <dgm:spPr/>
      <dgm:t>
        <a:bodyPr/>
        <a:lstStyle/>
        <a:p>
          <a:endParaRPr lang="ru-RU"/>
        </a:p>
      </dgm:t>
    </dgm:pt>
    <dgm:pt modelId="{5B9344B0-A134-440B-BD73-4C56483DCFD5}" type="pres">
      <dgm:prSet presAssocID="{AB2BA950-755E-4431-A265-2333FF60B47A}" presName="linearFlow" presStyleCnt="0">
        <dgm:presLayoutVars>
          <dgm:dir/>
          <dgm:resizeHandles val="exact"/>
        </dgm:presLayoutVars>
      </dgm:prSet>
      <dgm:spPr/>
    </dgm:pt>
    <dgm:pt modelId="{25EC43EE-6192-4175-A3F9-86140BD5EA96}" type="pres">
      <dgm:prSet presAssocID="{BED2E36F-ABE5-48F9-A66F-2A43DE270691}" presName="composite" presStyleCnt="0"/>
      <dgm:spPr/>
    </dgm:pt>
    <dgm:pt modelId="{00C5ECDF-049A-431D-B39D-D83415370DDE}" type="pres">
      <dgm:prSet presAssocID="{BED2E36F-ABE5-48F9-A66F-2A43DE270691}" presName="imgShp" presStyleLbl="fgImgPlace1" presStyleIdx="0" presStyleCnt="3" custScaleX="52095" custScaleY="56285" custLinFactNeighborX="-78459" custLinFactNeighborY="4613"/>
      <dgm:spPr>
        <a:solidFill>
          <a:srgbClr val="FF0000"/>
        </a:solidFill>
        <a:scene3d>
          <a:camera prst="orthographicFront"/>
          <a:lightRig rig="threePt" dir="t"/>
        </a:scene3d>
        <a:sp3d>
          <a:bevelT prst="angle"/>
        </a:sp3d>
      </dgm:spPr>
    </dgm:pt>
    <dgm:pt modelId="{29BF85A3-5AA2-4D19-B629-658891B1C46A}" type="pres">
      <dgm:prSet presAssocID="{BED2E36F-ABE5-48F9-A66F-2A43DE270691}" presName="txShp" presStyleLbl="node1" presStyleIdx="0" presStyleCnt="3" custScaleX="140094" custScaleY="107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897AD-78A6-4F72-9082-74B640F394FE}" type="pres">
      <dgm:prSet presAssocID="{556216B6-5AD4-45A7-85EE-72D79FDF2964}" presName="spacing" presStyleCnt="0"/>
      <dgm:spPr/>
    </dgm:pt>
    <dgm:pt modelId="{D6B7A3DA-0AA0-4728-80CD-D18EE40522E2}" type="pres">
      <dgm:prSet presAssocID="{2D88364D-D677-4FEC-BB2F-0AAD5C6E889E}" presName="composite" presStyleCnt="0"/>
      <dgm:spPr/>
    </dgm:pt>
    <dgm:pt modelId="{2A846432-F5CD-4030-ACC2-0B533030C27D}" type="pres">
      <dgm:prSet presAssocID="{2D88364D-D677-4FEC-BB2F-0AAD5C6E889E}" presName="imgShp" presStyleLbl="fgImgPlace1" presStyleIdx="1" presStyleCnt="3" custScaleX="53855" custScaleY="58297" custLinFactNeighborX="-73124" custLinFactNeighborY="-1012"/>
      <dgm:spPr>
        <a:solidFill>
          <a:srgbClr val="FFFF00"/>
        </a:solidFill>
        <a:scene3d>
          <a:camera prst="orthographicFront"/>
          <a:lightRig rig="threePt" dir="t"/>
        </a:scene3d>
        <a:sp3d>
          <a:bevelT prst="angle"/>
        </a:sp3d>
      </dgm:spPr>
    </dgm:pt>
    <dgm:pt modelId="{9E989388-68AC-4126-9867-074F99719C30}" type="pres">
      <dgm:prSet presAssocID="{2D88364D-D677-4FEC-BB2F-0AAD5C6E889E}" presName="txShp" presStyleLbl="node1" presStyleIdx="1" presStyleCnt="3" custScaleX="133795" custLinFactNeighborX="2638" custLinFactNeighborY="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FB53E-E52F-41FB-9328-917E8178D0C6}" type="pres">
      <dgm:prSet presAssocID="{B62D19DE-6F9B-4837-A981-100D147DA08F}" presName="spacing" presStyleCnt="0"/>
      <dgm:spPr/>
    </dgm:pt>
    <dgm:pt modelId="{2BC2F0BF-6FA7-4EF2-8FB6-249CD175DCFC}" type="pres">
      <dgm:prSet presAssocID="{E968F568-9E03-4476-8599-97925927F05A}" presName="composite" presStyleCnt="0"/>
      <dgm:spPr/>
    </dgm:pt>
    <dgm:pt modelId="{237B1EB2-E20D-4C04-AFB4-9433C8AE9ED1}" type="pres">
      <dgm:prSet presAssocID="{E968F568-9E03-4476-8599-97925927F05A}" presName="imgShp" presStyleLbl="fgImgPlace1" presStyleIdx="2" presStyleCnt="3" custScaleX="51926" custScaleY="56144" custLinFactNeighborX="-74088" custLinFactNeighborY="-4900"/>
      <dgm:spPr>
        <a:solidFill>
          <a:srgbClr val="00B050"/>
        </a:solidFill>
        <a:scene3d>
          <a:camera prst="orthographicFront"/>
          <a:lightRig rig="threePt" dir="t"/>
        </a:scene3d>
        <a:sp3d>
          <a:bevelT prst="angle"/>
        </a:sp3d>
      </dgm:spPr>
    </dgm:pt>
    <dgm:pt modelId="{D5F717A7-A52F-4071-86FC-28FFA8B5F2A5}" type="pres">
      <dgm:prSet presAssocID="{E968F568-9E03-4476-8599-97925927F05A}" presName="txShp" presStyleLbl="node1" presStyleIdx="2" presStyleCnt="3" custScaleX="133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7CC576-EA11-4C6D-826C-238428CD76F5}" type="presOf" srcId="{AB2BA950-755E-4431-A265-2333FF60B47A}" destId="{5B9344B0-A134-440B-BD73-4C56483DCFD5}" srcOrd="0" destOrd="0" presId="urn:microsoft.com/office/officeart/2005/8/layout/vList3#1"/>
    <dgm:cxn modelId="{51B86C72-B2D2-4AAA-9A9B-76C7E03C4600}" type="presOf" srcId="{BED2E36F-ABE5-48F9-A66F-2A43DE270691}" destId="{29BF85A3-5AA2-4D19-B629-658891B1C46A}" srcOrd="0" destOrd="0" presId="urn:microsoft.com/office/officeart/2005/8/layout/vList3#1"/>
    <dgm:cxn modelId="{F940A85A-376C-4A64-9DF4-D1A51B5AD6B9}" type="presOf" srcId="{2D88364D-D677-4FEC-BB2F-0AAD5C6E889E}" destId="{9E989388-68AC-4126-9867-074F99719C30}" srcOrd="0" destOrd="0" presId="urn:microsoft.com/office/officeart/2005/8/layout/vList3#1"/>
    <dgm:cxn modelId="{D815A446-5E31-4C04-ABE5-C8B05279A5E6}" srcId="{AB2BA950-755E-4431-A265-2333FF60B47A}" destId="{BED2E36F-ABE5-48F9-A66F-2A43DE270691}" srcOrd="0" destOrd="0" parTransId="{2D23D6D9-76B5-4E69-95C8-42D3E227E2E9}" sibTransId="{556216B6-5AD4-45A7-85EE-72D79FDF2964}"/>
    <dgm:cxn modelId="{CDE36202-0328-4CBE-874D-3319C23BDD36}" srcId="{AB2BA950-755E-4431-A265-2333FF60B47A}" destId="{2D88364D-D677-4FEC-BB2F-0AAD5C6E889E}" srcOrd="1" destOrd="0" parTransId="{02D58DD3-E04D-4733-A74F-098C45DCE55A}" sibTransId="{B62D19DE-6F9B-4837-A981-100D147DA08F}"/>
    <dgm:cxn modelId="{EC50431F-2B65-404B-BA54-B0514D103642}" srcId="{AB2BA950-755E-4431-A265-2333FF60B47A}" destId="{E968F568-9E03-4476-8599-97925927F05A}" srcOrd="2" destOrd="0" parTransId="{AE2D181F-3B9D-4981-8039-6A7AACEC0BC4}" sibTransId="{F40706D1-4DA7-486C-B544-9DF4F93174A7}"/>
    <dgm:cxn modelId="{35D86D44-C215-473E-A59A-976F980B36A4}" type="presOf" srcId="{E968F568-9E03-4476-8599-97925927F05A}" destId="{D5F717A7-A52F-4071-86FC-28FFA8B5F2A5}" srcOrd="0" destOrd="0" presId="urn:microsoft.com/office/officeart/2005/8/layout/vList3#1"/>
    <dgm:cxn modelId="{C354A8F0-9C75-4EC7-BB70-AA4023546469}" type="presParOf" srcId="{5B9344B0-A134-440B-BD73-4C56483DCFD5}" destId="{25EC43EE-6192-4175-A3F9-86140BD5EA96}" srcOrd="0" destOrd="0" presId="urn:microsoft.com/office/officeart/2005/8/layout/vList3#1"/>
    <dgm:cxn modelId="{126BB302-D408-4BA5-B1D8-EE2514CC5C81}" type="presParOf" srcId="{25EC43EE-6192-4175-A3F9-86140BD5EA96}" destId="{00C5ECDF-049A-431D-B39D-D83415370DDE}" srcOrd="0" destOrd="0" presId="urn:microsoft.com/office/officeart/2005/8/layout/vList3#1"/>
    <dgm:cxn modelId="{4E4C0FA0-6679-4C11-A104-1C60960292CC}" type="presParOf" srcId="{25EC43EE-6192-4175-A3F9-86140BD5EA96}" destId="{29BF85A3-5AA2-4D19-B629-658891B1C46A}" srcOrd="1" destOrd="0" presId="urn:microsoft.com/office/officeart/2005/8/layout/vList3#1"/>
    <dgm:cxn modelId="{11338363-815B-40DD-AFF3-AE903931F907}" type="presParOf" srcId="{5B9344B0-A134-440B-BD73-4C56483DCFD5}" destId="{E34897AD-78A6-4F72-9082-74B640F394FE}" srcOrd="1" destOrd="0" presId="urn:microsoft.com/office/officeart/2005/8/layout/vList3#1"/>
    <dgm:cxn modelId="{001223BD-0D66-4F71-B970-E63F478E0773}" type="presParOf" srcId="{5B9344B0-A134-440B-BD73-4C56483DCFD5}" destId="{D6B7A3DA-0AA0-4728-80CD-D18EE40522E2}" srcOrd="2" destOrd="0" presId="urn:microsoft.com/office/officeart/2005/8/layout/vList3#1"/>
    <dgm:cxn modelId="{BAED353F-2DEE-432F-92FF-209ED523C1DF}" type="presParOf" srcId="{D6B7A3DA-0AA0-4728-80CD-D18EE40522E2}" destId="{2A846432-F5CD-4030-ACC2-0B533030C27D}" srcOrd="0" destOrd="0" presId="urn:microsoft.com/office/officeart/2005/8/layout/vList3#1"/>
    <dgm:cxn modelId="{FB9009EE-7C1C-4581-A91C-03839790AC89}" type="presParOf" srcId="{D6B7A3DA-0AA0-4728-80CD-D18EE40522E2}" destId="{9E989388-68AC-4126-9867-074F99719C30}" srcOrd="1" destOrd="0" presId="urn:microsoft.com/office/officeart/2005/8/layout/vList3#1"/>
    <dgm:cxn modelId="{4F0F1AB3-674C-4796-9B0F-54510B885349}" type="presParOf" srcId="{5B9344B0-A134-440B-BD73-4C56483DCFD5}" destId="{D0CFB53E-E52F-41FB-9328-917E8178D0C6}" srcOrd="3" destOrd="0" presId="urn:microsoft.com/office/officeart/2005/8/layout/vList3#1"/>
    <dgm:cxn modelId="{354524F9-BF02-4279-8037-4A6391CA46EB}" type="presParOf" srcId="{5B9344B0-A134-440B-BD73-4C56483DCFD5}" destId="{2BC2F0BF-6FA7-4EF2-8FB6-249CD175DCFC}" srcOrd="4" destOrd="0" presId="urn:microsoft.com/office/officeart/2005/8/layout/vList3#1"/>
    <dgm:cxn modelId="{A9371BFB-CC8F-477E-B3F9-D1C13ACFB9A7}" type="presParOf" srcId="{2BC2F0BF-6FA7-4EF2-8FB6-249CD175DCFC}" destId="{237B1EB2-E20D-4C04-AFB4-9433C8AE9ED1}" srcOrd="0" destOrd="0" presId="urn:microsoft.com/office/officeart/2005/8/layout/vList3#1"/>
    <dgm:cxn modelId="{6FC141B8-B19F-40FB-87D4-4BBBE50793CF}" type="presParOf" srcId="{2BC2F0BF-6FA7-4EF2-8FB6-249CD175DCFC}" destId="{D5F717A7-A52F-4071-86FC-28FFA8B5F2A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1C0756-135C-45EF-9DD3-65F10B1F8D3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F3AFE66-B57E-4A90-B6DF-BB5D98B4C929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b="1" dirty="0" smtClean="0"/>
            <a:t>Должностные лица университета, ответственные за реализацию антикоррупционной </a:t>
          </a:r>
          <a:r>
            <a:rPr lang="ru-RU" b="1" i="0" dirty="0" smtClean="0"/>
            <a:t>политики</a:t>
          </a:r>
        </a:p>
        <a:p>
          <a:pPr algn="ctr" rtl="0"/>
          <a:r>
            <a:rPr lang="ru-RU" b="1" i="1" dirty="0" smtClean="0"/>
            <a:t>(определяются в приказах ректора)</a:t>
          </a:r>
          <a:endParaRPr lang="ru-RU" b="1" i="1" dirty="0"/>
        </a:p>
      </dgm:t>
    </dgm:pt>
    <dgm:pt modelId="{9CF3F2AC-0E86-4301-BDA6-89743C2D16D5}" type="parTrans" cxnId="{7FF5D8F8-DA25-47DD-9460-1333B085E320}">
      <dgm:prSet/>
      <dgm:spPr/>
      <dgm:t>
        <a:bodyPr/>
        <a:lstStyle/>
        <a:p>
          <a:endParaRPr lang="ru-RU"/>
        </a:p>
      </dgm:t>
    </dgm:pt>
    <dgm:pt modelId="{B04DE4C4-8599-409A-97CC-71205F18B691}" type="sibTrans" cxnId="{7FF5D8F8-DA25-47DD-9460-1333B085E320}">
      <dgm:prSet/>
      <dgm:spPr/>
      <dgm:t>
        <a:bodyPr/>
        <a:lstStyle/>
        <a:p>
          <a:endParaRPr lang="ru-RU"/>
        </a:p>
      </dgm:t>
    </dgm:pt>
    <dgm:pt modelId="{9BE4ECC4-9C99-419A-BEE6-FD746F6B620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b="1" dirty="0" smtClean="0"/>
            <a:t>Обязанности работников университета, связанные с предупреждением и противодействием коррупции</a:t>
          </a:r>
          <a:endParaRPr lang="ru-RU" b="1" dirty="0"/>
        </a:p>
      </dgm:t>
    </dgm:pt>
    <dgm:pt modelId="{378E1225-022A-410A-B8DD-4437658397D0}" type="parTrans" cxnId="{0D78334E-8F00-469C-A953-D754B2908333}">
      <dgm:prSet/>
      <dgm:spPr/>
      <dgm:t>
        <a:bodyPr/>
        <a:lstStyle/>
        <a:p>
          <a:endParaRPr lang="ru-RU"/>
        </a:p>
      </dgm:t>
    </dgm:pt>
    <dgm:pt modelId="{9F1BF597-C841-4457-8714-FEC42677289A}" type="sibTrans" cxnId="{0D78334E-8F00-469C-A953-D754B2908333}">
      <dgm:prSet/>
      <dgm:spPr/>
      <dgm:t>
        <a:bodyPr/>
        <a:lstStyle/>
        <a:p>
          <a:endParaRPr lang="ru-RU"/>
        </a:p>
      </dgm:t>
    </dgm:pt>
    <dgm:pt modelId="{2ECE6D07-3716-4E28-A9B9-C18B4953ADC0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b="1" dirty="0" smtClean="0"/>
            <a:t>Реализуемые </a:t>
          </a:r>
          <a:r>
            <a:rPr lang="ru-RU" b="1" dirty="0" err="1" smtClean="0"/>
            <a:t>БрГУ</a:t>
          </a:r>
          <a:r>
            <a:rPr lang="ru-RU" b="1" dirty="0" smtClean="0"/>
            <a:t> </a:t>
          </a:r>
          <a:r>
            <a:rPr lang="ru-RU" b="1" dirty="0" err="1" smtClean="0"/>
            <a:t>антикоррупционные</a:t>
          </a:r>
          <a:r>
            <a:rPr lang="ru-RU" b="1" dirty="0" smtClean="0"/>
            <a:t> мероприятия </a:t>
          </a:r>
          <a:r>
            <a:rPr lang="ru-RU" b="1" i="1" dirty="0" smtClean="0"/>
            <a:t>(ежегодный план)</a:t>
          </a:r>
          <a:endParaRPr lang="ru-RU" b="1" i="1" dirty="0"/>
        </a:p>
      </dgm:t>
    </dgm:pt>
    <dgm:pt modelId="{90166ECA-CF06-480A-AF34-C3A43B1A7E51}" type="parTrans" cxnId="{8F6DC93F-E028-44C6-841F-28981066D29B}">
      <dgm:prSet/>
      <dgm:spPr/>
      <dgm:t>
        <a:bodyPr/>
        <a:lstStyle/>
        <a:p>
          <a:endParaRPr lang="ru-RU"/>
        </a:p>
      </dgm:t>
    </dgm:pt>
    <dgm:pt modelId="{7727D649-3D62-4A5F-8D4B-FCF6634FE2FD}" type="sibTrans" cxnId="{8F6DC93F-E028-44C6-841F-28981066D29B}">
      <dgm:prSet/>
      <dgm:spPr/>
      <dgm:t>
        <a:bodyPr/>
        <a:lstStyle/>
        <a:p>
          <a:endParaRPr lang="ru-RU"/>
        </a:p>
      </dgm:t>
    </dgm:pt>
    <dgm:pt modelId="{42A69A3C-89A9-4E80-9178-0BAAF684A8DE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b="1" dirty="0" smtClean="0"/>
            <a:t>Внедрение стандартов поведения работников </a:t>
          </a:r>
          <a:r>
            <a:rPr lang="ru-RU" b="1" dirty="0" err="1" smtClean="0"/>
            <a:t>БрГУ</a:t>
          </a:r>
          <a:endParaRPr lang="ru-RU" b="1" dirty="0" smtClean="0"/>
        </a:p>
        <a:p>
          <a:pPr algn="ctr" rtl="0"/>
          <a:r>
            <a:rPr lang="ru-RU" b="1" dirty="0" smtClean="0"/>
            <a:t> </a:t>
          </a:r>
          <a:r>
            <a:rPr lang="ru-RU" b="1" i="1" dirty="0" smtClean="0"/>
            <a:t>(Кодекс этики и служебного поведения работников)</a:t>
          </a:r>
          <a:endParaRPr lang="ru-RU" b="1" i="1" dirty="0"/>
        </a:p>
      </dgm:t>
    </dgm:pt>
    <dgm:pt modelId="{5B2E920B-8210-4DF2-A70F-7627F437F15E}" type="parTrans" cxnId="{9865710C-C65C-4775-80FE-5266F529540D}">
      <dgm:prSet/>
      <dgm:spPr/>
      <dgm:t>
        <a:bodyPr/>
        <a:lstStyle/>
        <a:p>
          <a:endParaRPr lang="ru-RU"/>
        </a:p>
      </dgm:t>
    </dgm:pt>
    <dgm:pt modelId="{1FF922FF-5A39-45C6-9A3E-51BF5EAFD0F7}" type="sibTrans" cxnId="{9865710C-C65C-4775-80FE-5266F529540D}">
      <dgm:prSet/>
      <dgm:spPr/>
      <dgm:t>
        <a:bodyPr/>
        <a:lstStyle/>
        <a:p>
          <a:endParaRPr lang="ru-RU"/>
        </a:p>
      </dgm:t>
    </dgm:pt>
    <dgm:pt modelId="{91117FE0-2628-4551-96BE-5C04B03A81C0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b="1" dirty="0" smtClean="0"/>
            <a:t>Выявление и урегулирование конфликта интересов</a:t>
          </a:r>
        </a:p>
        <a:p>
          <a:pPr algn="ctr"/>
          <a:r>
            <a:rPr lang="ru-RU" b="1" dirty="0" smtClean="0"/>
            <a:t> </a:t>
          </a:r>
          <a:r>
            <a:rPr lang="ru-RU" b="1" i="1" dirty="0" smtClean="0"/>
            <a:t>(Положение о конфликте интересов)</a:t>
          </a:r>
          <a:endParaRPr lang="ru-RU" b="1" dirty="0" smtClean="0"/>
        </a:p>
        <a:p>
          <a:pPr algn="ctr"/>
          <a:endParaRPr lang="ru-RU" b="1" dirty="0"/>
        </a:p>
      </dgm:t>
    </dgm:pt>
    <dgm:pt modelId="{8574B2DB-1773-4004-B28B-22E5B92516FF}" type="parTrans" cxnId="{45EA3345-5A8E-4303-8A17-B727295AD82E}">
      <dgm:prSet/>
      <dgm:spPr/>
      <dgm:t>
        <a:bodyPr/>
        <a:lstStyle/>
        <a:p>
          <a:endParaRPr lang="ru-RU"/>
        </a:p>
      </dgm:t>
    </dgm:pt>
    <dgm:pt modelId="{4B784280-4295-4B3C-A054-B8486608D722}" type="sibTrans" cxnId="{45EA3345-5A8E-4303-8A17-B727295AD82E}">
      <dgm:prSet/>
      <dgm:spPr/>
      <dgm:t>
        <a:bodyPr/>
        <a:lstStyle/>
        <a:p>
          <a:endParaRPr lang="ru-RU"/>
        </a:p>
      </dgm:t>
    </dgm:pt>
    <dgm:pt modelId="{DCCDA398-DA13-442A-B1B3-A434770F079D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b="1" dirty="0" smtClean="0"/>
            <a:t>Правила обмена деловыми подарками и знаками делового гостеприимства</a:t>
          </a:r>
        </a:p>
        <a:p>
          <a:pPr algn="ctr"/>
          <a:r>
            <a:rPr lang="ru-RU" b="1" i="1" dirty="0" smtClean="0"/>
            <a:t>(Приказы ректора)</a:t>
          </a:r>
          <a:endParaRPr lang="ru-RU" b="1" i="1" dirty="0"/>
        </a:p>
      </dgm:t>
    </dgm:pt>
    <dgm:pt modelId="{001C8C21-053D-4B28-951A-1BD0D68AB65F}" type="parTrans" cxnId="{537D1941-AAA7-4BD8-BD80-EAA67359FF10}">
      <dgm:prSet/>
      <dgm:spPr/>
      <dgm:t>
        <a:bodyPr/>
        <a:lstStyle/>
        <a:p>
          <a:endParaRPr lang="ru-RU"/>
        </a:p>
      </dgm:t>
    </dgm:pt>
    <dgm:pt modelId="{DE6D4341-0794-4BF5-9B25-389150A33E56}" type="sibTrans" cxnId="{537D1941-AAA7-4BD8-BD80-EAA67359FF10}">
      <dgm:prSet/>
      <dgm:spPr/>
      <dgm:t>
        <a:bodyPr/>
        <a:lstStyle/>
        <a:p>
          <a:endParaRPr lang="ru-RU"/>
        </a:p>
      </dgm:t>
    </dgm:pt>
    <dgm:pt modelId="{9D02D2A8-B0F8-494F-ACA1-8F8AFDA29585}" type="pres">
      <dgm:prSet presAssocID="{081C0756-135C-45EF-9DD3-65F10B1F8D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AAD562-5281-4E3D-9A7C-FFBEC370113D}" type="pres">
      <dgm:prSet presAssocID="{FF3AFE66-B57E-4A90-B6DF-BB5D98B4C92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09D3B-DE52-40A0-9781-5287A7C505ED}" type="pres">
      <dgm:prSet presAssocID="{B04DE4C4-8599-409A-97CC-71205F18B691}" presName="spacer" presStyleCnt="0"/>
      <dgm:spPr/>
    </dgm:pt>
    <dgm:pt modelId="{4BE13F22-D949-4984-9EDB-F6C795C635D6}" type="pres">
      <dgm:prSet presAssocID="{9BE4ECC4-9C99-419A-BEE6-FD746F6B620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DBA24-A417-4B56-8BA9-4EB20DA071D0}" type="pres">
      <dgm:prSet presAssocID="{9F1BF597-C841-4457-8714-FEC42677289A}" presName="spacer" presStyleCnt="0"/>
      <dgm:spPr/>
    </dgm:pt>
    <dgm:pt modelId="{938E250B-107A-4BF9-A40C-19079869A3BC}" type="pres">
      <dgm:prSet presAssocID="{2ECE6D07-3716-4E28-A9B9-C18B4953ADC0}" presName="parentText" presStyleLbl="node1" presStyleIdx="2" presStyleCnt="6" custLinFactNeighborX="3389" custLinFactNeighborY="79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A293E-E90B-455E-A455-AE000546A9AB}" type="pres">
      <dgm:prSet presAssocID="{7727D649-3D62-4A5F-8D4B-FCF6634FE2FD}" presName="spacer" presStyleCnt="0"/>
      <dgm:spPr/>
    </dgm:pt>
    <dgm:pt modelId="{A9A65E85-A8EF-44AB-9CDD-16E47EBC9104}" type="pres">
      <dgm:prSet presAssocID="{42A69A3C-89A9-4E80-9178-0BAAF684A8DE}" presName="parentText" presStyleLbl="node1" presStyleIdx="3" presStyleCnt="6" custLinFactNeighborX="-847" custLinFactNeighborY="471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710CB-1932-4203-99CC-F9296B107C6B}" type="pres">
      <dgm:prSet presAssocID="{1FF922FF-5A39-45C6-9A3E-51BF5EAFD0F7}" presName="spacer" presStyleCnt="0"/>
      <dgm:spPr/>
    </dgm:pt>
    <dgm:pt modelId="{064531D3-BCDB-464B-9333-BD38644052C1}" type="pres">
      <dgm:prSet presAssocID="{91117FE0-2628-4551-96BE-5C04B03A81C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890FD-853F-400E-BA76-9297D368F7C3}" type="pres">
      <dgm:prSet presAssocID="{4B784280-4295-4B3C-A054-B8486608D722}" presName="spacer" presStyleCnt="0"/>
      <dgm:spPr/>
    </dgm:pt>
    <dgm:pt modelId="{988BCBD6-E368-4098-8080-AEF92BBC0BF4}" type="pres">
      <dgm:prSet presAssocID="{DCCDA398-DA13-442A-B1B3-A434770F079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CEFC67-432C-4CC2-855A-92D913B3AD15}" type="presOf" srcId="{DCCDA398-DA13-442A-B1B3-A434770F079D}" destId="{988BCBD6-E368-4098-8080-AEF92BBC0BF4}" srcOrd="0" destOrd="0" presId="urn:microsoft.com/office/officeart/2005/8/layout/vList2"/>
    <dgm:cxn modelId="{52439F22-CE46-4AE7-9222-846B6ED54EDA}" type="presOf" srcId="{2ECE6D07-3716-4E28-A9B9-C18B4953ADC0}" destId="{938E250B-107A-4BF9-A40C-19079869A3BC}" srcOrd="0" destOrd="0" presId="urn:microsoft.com/office/officeart/2005/8/layout/vList2"/>
    <dgm:cxn modelId="{1BB83EE6-C4AB-4D77-A86F-01CA0302E859}" type="presOf" srcId="{FF3AFE66-B57E-4A90-B6DF-BB5D98B4C929}" destId="{57AAD562-5281-4E3D-9A7C-FFBEC370113D}" srcOrd="0" destOrd="0" presId="urn:microsoft.com/office/officeart/2005/8/layout/vList2"/>
    <dgm:cxn modelId="{7910E21E-48D7-4ABE-A8D0-D99D51283D5D}" type="presOf" srcId="{91117FE0-2628-4551-96BE-5C04B03A81C0}" destId="{064531D3-BCDB-464B-9333-BD38644052C1}" srcOrd="0" destOrd="0" presId="urn:microsoft.com/office/officeart/2005/8/layout/vList2"/>
    <dgm:cxn modelId="{0D78334E-8F00-469C-A953-D754B2908333}" srcId="{081C0756-135C-45EF-9DD3-65F10B1F8D3A}" destId="{9BE4ECC4-9C99-419A-BEE6-FD746F6B6205}" srcOrd="1" destOrd="0" parTransId="{378E1225-022A-410A-B8DD-4437658397D0}" sibTransId="{9F1BF597-C841-4457-8714-FEC42677289A}"/>
    <dgm:cxn modelId="{8F6DC93F-E028-44C6-841F-28981066D29B}" srcId="{081C0756-135C-45EF-9DD3-65F10B1F8D3A}" destId="{2ECE6D07-3716-4E28-A9B9-C18B4953ADC0}" srcOrd="2" destOrd="0" parTransId="{90166ECA-CF06-480A-AF34-C3A43B1A7E51}" sibTransId="{7727D649-3D62-4A5F-8D4B-FCF6634FE2FD}"/>
    <dgm:cxn modelId="{9865710C-C65C-4775-80FE-5266F529540D}" srcId="{081C0756-135C-45EF-9DD3-65F10B1F8D3A}" destId="{42A69A3C-89A9-4E80-9178-0BAAF684A8DE}" srcOrd="3" destOrd="0" parTransId="{5B2E920B-8210-4DF2-A70F-7627F437F15E}" sibTransId="{1FF922FF-5A39-45C6-9A3E-51BF5EAFD0F7}"/>
    <dgm:cxn modelId="{18EEF9D1-E05C-4FFD-B95D-BE564F3B0341}" type="presOf" srcId="{9BE4ECC4-9C99-419A-BEE6-FD746F6B6205}" destId="{4BE13F22-D949-4984-9EDB-F6C795C635D6}" srcOrd="0" destOrd="0" presId="urn:microsoft.com/office/officeart/2005/8/layout/vList2"/>
    <dgm:cxn modelId="{45EA3345-5A8E-4303-8A17-B727295AD82E}" srcId="{081C0756-135C-45EF-9DD3-65F10B1F8D3A}" destId="{91117FE0-2628-4551-96BE-5C04B03A81C0}" srcOrd="4" destOrd="0" parTransId="{8574B2DB-1773-4004-B28B-22E5B92516FF}" sibTransId="{4B784280-4295-4B3C-A054-B8486608D722}"/>
    <dgm:cxn modelId="{B5E6D132-116B-4EBC-93D0-5118CC52EF69}" type="presOf" srcId="{42A69A3C-89A9-4E80-9178-0BAAF684A8DE}" destId="{A9A65E85-A8EF-44AB-9CDD-16E47EBC9104}" srcOrd="0" destOrd="0" presId="urn:microsoft.com/office/officeart/2005/8/layout/vList2"/>
    <dgm:cxn modelId="{7FF5D8F8-DA25-47DD-9460-1333B085E320}" srcId="{081C0756-135C-45EF-9DD3-65F10B1F8D3A}" destId="{FF3AFE66-B57E-4A90-B6DF-BB5D98B4C929}" srcOrd="0" destOrd="0" parTransId="{9CF3F2AC-0E86-4301-BDA6-89743C2D16D5}" sibTransId="{B04DE4C4-8599-409A-97CC-71205F18B691}"/>
    <dgm:cxn modelId="{447B7A6A-BE72-401A-AC0E-200E4E5C2171}" type="presOf" srcId="{081C0756-135C-45EF-9DD3-65F10B1F8D3A}" destId="{9D02D2A8-B0F8-494F-ACA1-8F8AFDA29585}" srcOrd="0" destOrd="0" presId="urn:microsoft.com/office/officeart/2005/8/layout/vList2"/>
    <dgm:cxn modelId="{537D1941-AAA7-4BD8-BD80-EAA67359FF10}" srcId="{081C0756-135C-45EF-9DD3-65F10B1F8D3A}" destId="{DCCDA398-DA13-442A-B1B3-A434770F079D}" srcOrd="5" destOrd="0" parTransId="{001C8C21-053D-4B28-951A-1BD0D68AB65F}" sibTransId="{DE6D4341-0794-4BF5-9B25-389150A33E56}"/>
    <dgm:cxn modelId="{1D54753D-B67B-4BB2-B174-733320B0078D}" type="presParOf" srcId="{9D02D2A8-B0F8-494F-ACA1-8F8AFDA29585}" destId="{57AAD562-5281-4E3D-9A7C-FFBEC370113D}" srcOrd="0" destOrd="0" presId="urn:microsoft.com/office/officeart/2005/8/layout/vList2"/>
    <dgm:cxn modelId="{4BF564A5-4C96-4E8A-9C1A-8F0CABC6ACD2}" type="presParOf" srcId="{9D02D2A8-B0F8-494F-ACA1-8F8AFDA29585}" destId="{64709D3B-DE52-40A0-9781-5287A7C505ED}" srcOrd="1" destOrd="0" presId="urn:microsoft.com/office/officeart/2005/8/layout/vList2"/>
    <dgm:cxn modelId="{DAB47879-138D-40DF-9D31-D9B6293AFC20}" type="presParOf" srcId="{9D02D2A8-B0F8-494F-ACA1-8F8AFDA29585}" destId="{4BE13F22-D949-4984-9EDB-F6C795C635D6}" srcOrd="2" destOrd="0" presId="urn:microsoft.com/office/officeart/2005/8/layout/vList2"/>
    <dgm:cxn modelId="{95446BBF-90C0-4853-A1A3-58F8FADDC7E8}" type="presParOf" srcId="{9D02D2A8-B0F8-494F-ACA1-8F8AFDA29585}" destId="{EF3DBA24-A417-4B56-8BA9-4EB20DA071D0}" srcOrd="3" destOrd="0" presId="urn:microsoft.com/office/officeart/2005/8/layout/vList2"/>
    <dgm:cxn modelId="{5B33F83F-3971-455E-A2B4-C000C79C2C21}" type="presParOf" srcId="{9D02D2A8-B0F8-494F-ACA1-8F8AFDA29585}" destId="{938E250B-107A-4BF9-A40C-19079869A3BC}" srcOrd="4" destOrd="0" presId="urn:microsoft.com/office/officeart/2005/8/layout/vList2"/>
    <dgm:cxn modelId="{69843718-BF40-4293-B09C-726E5E55B606}" type="presParOf" srcId="{9D02D2A8-B0F8-494F-ACA1-8F8AFDA29585}" destId="{4B0A293E-E90B-455E-A455-AE000546A9AB}" srcOrd="5" destOrd="0" presId="urn:microsoft.com/office/officeart/2005/8/layout/vList2"/>
    <dgm:cxn modelId="{43D699E3-E07E-43D4-82CB-060751C7353C}" type="presParOf" srcId="{9D02D2A8-B0F8-494F-ACA1-8F8AFDA29585}" destId="{A9A65E85-A8EF-44AB-9CDD-16E47EBC9104}" srcOrd="6" destOrd="0" presId="urn:microsoft.com/office/officeart/2005/8/layout/vList2"/>
    <dgm:cxn modelId="{0D46F08E-1B20-4FB7-956A-AEFA10BF33B1}" type="presParOf" srcId="{9D02D2A8-B0F8-494F-ACA1-8F8AFDA29585}" destId="{C70710CB-1932-4203-99CC-F9296B107C6B}" srcOrd="7" destOrd="0" presId="urn:microsoft.com/office/officeart/2005/8/layout/vList2"/>
    <dgm:cxn modelId="{BFAAAFE1-4B13-4569-85DA-961374CD4323}" type="presParOf" srcId="{9D02D2A8-B0F8-494F-ACA1-8F8AFDA29585}" destId="{064531D3-BCDB-464B-9333-BD38644052C1}" srcOrd="8" destOrd="0" presId="urn:microsoft.com/office/officeart/2005/8/layout/vList2"/>
    <dgm:cxn modelId="{5C6CE8BC-DC81-4BE8-8682-B68F21A4D90A}" type="presParOf" srcId="{9D02D2A8-B0F8-494F-ACA1-8F8AFDA29585}" destId="{619890FD-853F-400E-BA76-9297D368F7C3}" srcOrd="9" destOrd="0" presId="urn:microsoft.com/office/officeart/2005/8/layout/vList2"/>
    <dgm:cxn modelId="{ABD593AB-BB11-48AB-98EB-286423F8808C}" type="presParOf" srcId="{9D02D2A8-B0F8-494F-ACA1-8F8AFDA29585}" destId="{988BCBD6-E368-4098-8080-AEF92BBC0BF4}" srcOrd="10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1C0756-135C-45EF-9DD3-65F10B1F8D3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F3AFE66-B57E-4A90-B6DF-BB5D98B4C92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000" b="1" i="0" dirty="0" smtClean="0"/>
            <a:t>Оценка</a:t>
          </a:r>
          <a:r>
            <a:rPr lang="ru-RU" sz="2000" b="1" i="0" baseline="0" dirty="0" smtClean="0"/>
            <a:t> коррупционных рисков</a:t>
          </a:r>
          <a:endParaRPr lang="ru-RU" sz="2000" b="1" i="0" dirty="0"/>
        </a:p>
      </dgm:t>
    </dgm:pt>
    <dgm:pt modelId="{9CF3F2AC-0E86-4301-BDA6-89743C2D16D5}" type="parTrans" cxnId="{7FF5D8F8-DA25-47DD-9460-1333B085E320}">
      <dgm:prSet/>
      <dgm:spPr/>
      <dgm:t>
        <a:bodyPr/>
        <a:lstStyle/>
        <a:p>
          <a:endParaRPr lang="ru-RU"/>
        </a:p>
      </dgm:t>
    </dgm:pt>
    <dgm:pt modelId="{B04DE4C4-8599-409A-97CC-71205F18B691}" type="sibTrans" cxnId="{7FF5D8F8-DA25-47DD-9460-1333B085E320}">
      <dgm:prSet/>
      <dgm:spPr/>
      <dgm:t>
        <a:bodyPr/>
        <a:lstStyle/>
        <a:p>
          <a:endParaRPr lang="ru-RU"/>
        </a:p>
      </dgm:t>
    </dgm:pt>
    <dgm:pt modelId="{9BE4ECC4-9C99-419A-BEE6-FD746F6B620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000" b="1" dirty="0" smtClean="0"/>
            <a:t>Консультирование и обучение работников университета </a:t>
          </a:r>
          <a:endParaRPr lang="ru-RU" sz="2000" b="1" dirty="0"/>
        </a:p>
      </dgm:t>
    </dgm:pt>
    <dgm:pt modelId="{378E1225-022A-410A-B8DD-4437658397D0}" type="parTrans" cxnId="{0D78334E-8F00-469C-A953-D754B2908333}">
      <dgm:prSet/>
      <dgm:spPr/>
      <dgm:t>
        <a:bodyPr/>
        <a:lstStyle/>
        <a:p>
          <a:endParaRPr lang="ru-RU"/>
        </a:p>
      </dgm:t>
    </dgm:pt>
    <dgm:pt modelId="{9F1BF597-C841-4457-8714-FEC42677289A}" type="sibTrans" cxnId="{0D78334E-8F00-469C-A953-D754B2908333}">
      <dgm:prSet/>
      <dgm:spPr/>
      <dgm:t>
        <a:bodyPr/>
        <a:lstStyle/>
        <a:p>
          <a:endParaRPr lang="ru-RU"/>
        </a:p>
      </dgm:t>
    </dgm:pt>
    <dgm:pt modelId="{2ECE6D07-3716-4E28-A9B9-C18B4953ADC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000" b="1" dirty="0" smtClean="0"/>
            <a:t>Внутренний контроль и аудит </a:t>
          </a:r>
          <a:endParaRPr lang="ru-RU" sz="2000" b="1" i="1" dirty="0"/>
        </a:p>
      </dgm:t>
    </dgm:pt>
    <dgm:pt modelId="{90166ECA-CF06-480A-AF34-C3A43B1A7E51}" type="parTrans" cxnId="{8F6DC93F-E028-44C6-841F-28981066D29B}">
      <dgm:prSet/>
      <dgm:spPr/>
      <dgm:t>
        <a:bodyPr/>
        <a:lstStyle/>
        <a:p>
          <a:endParaRPr lang="ru-RU"/>
        </a:p>
      </dgm:t>
    </dgm:pt>
    <dgm:pt modelId="{7727D649-3D62-4A5F-8D4B-FCF6634FE2FD}" type="sibTrans" cxnId="{8F6DC93F-E028-44C6-841F-28981066D29B}">
      <dgm:prSet/>
      <dgm:spPr/>
      <dgm:t>
        <a:bodyPr/>
        <a:lstStyle/>
        <a:p>
          <a:endParaRPr lang="ru-RU"/>
        </a:p>
      </dgm:t>
    </dgm:pt>
    <dgm:pt modelId="{9D02D2A8-B0F8-494F-ACA1-8F8AFDA29585}" type="pres">
      <dgm:prSet presAssocID="{081C0756-135C-45EF-9DD3-65F10B1F8D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AAD562-5281-4E3D-9A7C-FFBEC370113D}" type="pres">
      <dgm:prSet presAssocID="{FF3AFE66-B57E-4A90-B6DF-BB5D98B4C92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09D3B-DE52-40A0-9781-5287A7C505ED}" type="pres">
      <dgm:prSet presAssocID="{B04DE4C4-8599-409A-97CC-71205F18B691}" presName="spacer" presStyleCnt="0"/>
      <dgm:spPr/>
    </dgm:pt>
    <dgm:pt modelId="{4BE13F22-D949-4984-9EDB-F6C795C635D6}" type="pres">
      <dgm:prSet presAssocID="{9BE4ECC4-9C99-419A-BEE6-FD746F6B620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DBA24-A417-4B56-8BA9-4EB20DA071D0}" type="pres">
      <dgm:prSet presAssocID="{9F1BF597-C841-4457-8714-FEC42677289A}" presName="spacer" presStyleCnt="0"/>
      <dgm:spPr/>
    </dgm:pt>
    <dgm:pt modelId="{938E250B-107A-4BF9-A40C-19079869A3BC}" type="pres">
      <dgm:prSet presAssocID="{2ECE6D07-3716-4E28-A9B9-C18B4953ADC0}" presName="parentText" presStyleLbl="node1" presStyleIdx="2" presStyleCnt="3" custLinFactY="1897" custLinFactNeighborX="-84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180902-3072-44B3-8FC8-036A5A397CCB}" type="presOf" srcId="{FF3AFE66-B57E-4A90-B6DF-BB5D98B4C929}" destId="{57AAD562-5281-4E3D-9A7C-FFBEC370113D}" srcOrd="0" destOrd="0" presId="urn:microsoft.com/office/officeart/2005/8/layout/vList2"/>
    <dgm:cxn modelId="{0D78334E-8F00-469C-A953-D754B2908333}" srcId="{081C0756-135C-45EF-9DD3-65F10B1F8D3A}" destId="{9BE4ECC4-9C99-419A-BEE6-FD746F6B6205}" srcOrd="1" destOrd="0" parTransId="{378E1225-022A-410A-B8DD-4437658397D0}" sibTransId="{9F1BF597-C841-4457-8714-FEC42677289A}"/>
    <dgm:cxn modelId="{8F6DC93F-E028-44C6-841F-28981066D29B}" srcId="{081C0756-135C-45EF-9DD3-65F10B1F8D3A}" destId="{2ECE6D07-3716-4E28-A9B9-C18B4953ADC0}" srcOrd="2" destOrd="0" parTransId="{90166ECA-CF06-480A-AF34-C3A43B1A7E51}" sibTransId="{7727D649-3D62-4A5F-8D4B-FCF6634FE2FD}"/>
    <dgm:cxn modelId="{3E374619-171E-44C3-988B-6CB8D332D014}" type="presOf" srcId="{081C0756-135C-45EF-9DD3-65F10B1F8D3A}" destId="{9D02D2A8-B0F8-494F-ACA1-8F8AFDA29585}" srcOrd="0" destOrd="0" presId="urn:microsoft.com/office/officeart/2005/8/layout/vList2"/>
    <dgm:cxn modelId="{09B70A1A-1B08-48ED-BB38-64821559378D}" type="presOf" srcId="{2ECE6D07-3716-4E28-A9B9-C18B4953ADC0}" destId="{938E250B-107A-4BF9-A40C-19079869A3BC}" srcOrd="0" destOrd="0" presId="urn:microsoft.com/office/officeart/2005/8/layout/vList2"/>
    <dgm:cxn modelId="{1B5EE4EF-69C9-4C20-9832-DD3D91120B8E}" type="presOf" srcId="{9BE4ECC4-9C99-419A-BEE6-FD746F6B6205}" destId="{4BE13F22-D949-4984-9EDB-F6C795C635D6}" srcOrd="0" destOrd="0" presId="urn:microsoft.com/office/officeart/2005/8/layout/vList2"/>
    <dgm:cxn modelId="{7FF5D8F8-DA25-47DD-9460-1333B085E320}" srcId="{081C0756-135C-45EF-9DD3-65F10B1F8D3A}" destId="{FF3AFE66-B57E-4A90-B6DF-BB5D98B4C929}" srcOrd="0" destOrd="0" parTransId="{9CF3F2AC-0E86-4301-BDA6-89743C2D16D5}" sibTransId="{B04DE4C4-8599-409A-97CC-71205F18B691}"/>
    <dgm:cxn modelId="{74393F4E-36FB-41E9-8CAB-84C332070D23}" type="presParOf" srcId="{9D02D2A8-B0F8-494F-ACA1-8F8AFDA29585}" destId="{57AAD562-5281-4E3D-9A7C-FFBEC370113D}" srcOrd="0" destOrd="0" presId="urn:microsoft.com/office/officeart/2005/8/layout/vList2"/>
    <dgm:cxn modelId="{5EB08A38-733A-40DA-B654-5BD21BAB9F03}" type="presParOf" srcId="{9D02D2A8-B0F8-494F-ACA1-8F8AFDA29585}" destId="{64709D3B-DE52-40A0-9781-5287A7C505ED}" srcOrd="1" destOrd="0" presId="urn:microsoft.com/office/officeart/2005/8/layout/vList2"/>
    <dgm:cxn modelId="{59CBB835-9586-47FD-8F0C-D1B92E5144F8}" type="presParOf" srcId="{9D02D2A8-B0F8-494F-ACA1-8F8AFDA29585}" destId="{4BE13F22-D949-4984-9EDB-F6C795C635D6}" srcOrd="2" destOrd="0" presId="urn:microsoft.com/office/officeart/2005/8/layout/vList2"/>
    <dgm:cxn modelId="{B4CB244D-DEC1-48B2-B86F-8A0DCC29E7ED}" type="presParOf" srcId="{9D02D2A8-B0F8-494F-ACA1-8F8AFDA29585}" destId="{EF3DBA24-A417-4B56-8BA9-4EB20DA071D0}" srcOrd="3" destOrd="0" presId="urn:microsoft.com/office/officeart/2005/8/layout/vList2"/>
    <dgm:cxn modelId="{38971090-7AD7-4477-ABF6-A856A8027A7B}" type="presParOf" srcId="{9D02D2A8-B0F8-494F-ACA1-8F8AFDA29585}" destId="{938E250B-107A-4BF9-A40C-19079869A3BC}" srcOrd="4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B70871-CB77-4982-88BC-7BA525B486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ru-RU"/>
        </a:p>
      </dgm:t>
    </dgm:pt>
    <dgm:pt modelId="{D7C61F8F-7143-4959-A288-99E3D163728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 rtl="0"/>
          <a:r>
            <a:rPr lang="ru-RU" sz="2000" b="1" dirty="0" smtClean="0"/>
            <a:t>Стандарт </a:t>
          </a:r>
          <a:r>
            <a:rPr lang="ru-RU" sz="2000" b="1" dirty="0" err="1" smtClean="0"/>
            <a:t>антикоррупционного</a:t>
          </a:r>
          <a:r>
            <a:rPr lang="ru-RU" sz="2000" b="1" dirty="0" smtClean="0"/>
            <a:t> поведения работника предполагает:</a:t>
          </a:r>
          <a:endParaRPr lang="ru-RU" sz="2000" b="1" dirty="0"/>
        </a:p>
      </dgm:t>
    </dgm:pt>
    <dgm:pt modelId="{15F21FBC-1120-4BE8-8297-4246C357E98D}" type="parTrans" cxnId="{F3AA0EB5-B9BD-4FD3-8507-C795A9A0543F}">
      <dgm:prSet/>
      <dgm:spPr/>
      <dgm:t>
        <a:bodyPr/>
        <a:lstStyle/>
        <a:p>
          <a:endParaRPr lang="ru-RU"/>
        </a:p>
      </dgm:t>
    </dgm:pt>
    <dgm:pt modelId="{A8259F59-4D60-4CC9-84BF-004D4DD3EA93}" type="sibTrans" cxnId="{F3AA0EB5-B9BD-4FD3-8507-C795A9A0543F}">
      <dgm:prSet/>
      <dgm:spPr/>
      <dgm:t>
        <a:bodyPr/>
        <a:lstStyle/>
        <a:p>
          <a:endParaRPr lang="ru-RU"/>
        </a:p>
      </dgm:t>
    </dgm:pt>
    <dgm:pt modelId="{243E6935-9680-4879-B583-F5B78945FA55}" type="pres">
      <dgm:prSet presAssocID="{2AB70871-CB77-4982-88BC-7BA525B486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19B483-CCA9-4AC6-935E-CC9F448A91AD}" type="pres">
      <dgm:prSet presAssocID="{D7C61F8F-7143-4959-A288-99E3D163728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6E2A55-D08B-4C1F-8905-1DBC64F33591}" type="presOf" srcId="{D7C61F8F-7143-4959-A288-99E3D1637284}" destId="{C919B483-CCA9-4AC6-935E-CC9F448A91AD}" srcOrd="0" destOrd="0" presId="urn:microsoft.com/office/officeart/2005/8/layout/vList2"/>
    <dgm:cxn modelId="{F3AA0EB5-B9BD-4FD3-8507-C795A9A0543F}" srcId="{2AB70871-CB77-4982-88BC-7BA525B4864D}" destId="{D7C61F8F-7143-4959-A288-99E3D1637284}" srcOrd="0" destOrd="0" parTransId="{15F21FBC-1120-4BE8-8297-4246C357E98D}" sibTransId="{A8259F59-4D60-4CC9-84BF-004D4DD3EA93}"/>
    <dgm:cxn modelId="{3F6D61E5-2232-4E8D-94CD-383351F2FBB4}" type="presOf" srcId="{2AB70871-CB77-4982-88BC-7BA525B4864D}" destId="{243E6935-9680-4879-B583-F5B78945FA55}" srcOrd="0" destOrd="0" presId="urn:microsoft.com/office/officeart/2005/8/layout/vList2"/>
    <dgm:cxn modelId="{92EAAC82-CD10-48CE-AC42-1455D8983B60}" type="presParOf" srcId="{243E6935-9680-4879-B583-F5B78945FA55}" destId="{C919B483-CCA9-4AC6-935E-CC9F448A91AD}" srcOrd="0" destOrd="0" presId="urn:microsoft.com/office/officeart/2005/8/layout/vList2"/>
  </dgm:cxnLst>
  <dgm:bg>
    <a:solidFill>
      <a:schemeClr val="accent1">
        <a:lumMod val="60000"/>
        <a:lumOff val="40000"/>
      </a:schemeClr>
    </a:solidFill>
  </dgm:bg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A2326A-F8CD-4F6D-8F38-A7ADC8E0C056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77076C3-591D-4991-A56D-A099F9B026A8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/>
            <a:t>1. Нахождение работника в ситуации конфликта интересов само по себе не является основанием для его наказания.</a:t>
          </a:r>
          <a:endParaRPr lang="ru-RU" dirty="0"/>
        </a:p>
      </dgm:t>
    </dgm:pt>
    <dgm:pt modelId="{4133DA54-B00C-4084-A268-BC92BE05ACDD}" type="parTrans" cxnId="{6B31F17F-7A1A-45CC-910A-0737B14B2931}">
      <dgm:prSet/>
      <dgm:spPr/>
      <dgm:t>
        <a:bodyPr/>
        <a:lstStyle/>
        <a:p>
          <a:endParaRPr lang="ru-RU"/>
        </a:p>
      </dgm:t>
    </dgm:pt>
    <dgm:pt modelId="{D69C5670-549E-44D3-B0D9-9D6AA35DC502}" type="sibTrans" cxnId="{6B31F17F-7A1A-45CC-910A-0737B14B2931}">
      <dgm:prSet/>
      <dgm:spPr/>
      <dgm:t>
        <a:bodyPr/>
        <a:lstStyle/>
        <a:p>
          <a:endParaRPr lang="ru-RU"/>
        </a:p>
      </dgm:t>
    </dgm:pt>
    <dgm:pt modelId="{C17A9E7B-A383-4374-A6CB-ECDE416F06F3}">
      <dgm:prSet/>
      <dgm:spPr/>
      <dgm:t>
        <a:bodyPr/>
        <a:lstStyle/>
        <a:p>
          <a:pPr rtl="0"/>
          <a:r>
            <a:rPr lang="ru-RU" b="1" dirty="0" smtClean="0"/>
            <a:t>2. Рекомендуется выстраивать от более мягких мер к более жестким.</a:t>
          </a:r>
          <a:endParaRPr lang="ru-RU" dirty="0"/>
        </a:p>
      </dgm:t>
    </dgm:pt>
    <dgm:pt modelId="{61A173F8-7534-4252-A1A2-91C7D80ADE3D}" type="parTrans" cxnId="{45458821-A51F-444A-BCEE-415BB301981F}">
      <dgm:prSet/>
      <dgm:spPr/>
      <dgm:t>
        <a:bodyPr/>
        <a:lstStyle/>
        <a:p>
          <a:endParaRPr lang="ru-RU"/>
        </a:p>
      </dgm:t>
    </dgm:pt>
    <dgm:pt modelId="{2B607F7D-761E-4537-AF2F-C6C0E522BCD4}" type="sibTrans" cxnId="{45458821-A51F-444A-BCEE-415BB301981F}">
      <dgm:prSet/>
      <dgm:spPr/>
      <dgm:t>
        <a:bodyPr/>
        <a:lstStyle/>
        <a:p>
          <a:endParaRPr lang="ru-RU"/>
        </a:p>
      </dgm:t>
    </dgm:pt>
    <dgm:pt modelId="{5C2FE1D9-C0F9-4EA0-9103-E2A8915CEDAE}">
      <dgm:prSet/>
      <dgm:spPr/>
      <dgm:t>
        <a:bodyPr/>
        <a:lstStyle/>
        <a:p>
          <a:pPr rtl="0"/>
          <a:r>
            <a:rPr lang="ru-RU" b="1" dirty="0" smtClean="0"/>
            <a:t>3. Даже в ситуации конфликта интересов не все личные интересы работника несут настолько серьезную угрозу организации и обществу, что требуют полного отказа от личного интереса или увольнения работника.</a:t>
          </a:r>
          <a:endParaRPr lang="ru-RU" dirty="0"/>
        </a:p>
      </dgm:t>
    </dgm:pt>
    <dgm:pt modelId="{0F90288B-479B-467A-AFC1-003FFAAE1D95}" type="parTrans" cxnId="{06ACAF97-C1A9-44FC-87EF-05C95B029195}">
      <dgm:prSet/>
      <dgm:spPr/>
      <dgm:t>
        <a:bodyPr/>
        <a:lstStyle/>
        <a:p>
          <a:endParaRPr lang="ru-RU"/>
        </a:p>
      </dgm:t>
    </dgm:pt>
    <dgm:pt modelId="{66FD0FD8-1C96-47D8-A47D-AEC04FD64D76}" type="sibTrans" cxnId="{06ACAF97-C1A9-44FC-87EF-05C95B029195}">
      <dgm:prSet/>
      <dgm:spPr/>
      <dgm:t>
        <a:bodyPr/>
        <a:lstStyle/>
        <a:p>
          <a:endParaRPr lang="ru-RU"/>
        </a:p>
      </dgm:t>
    </dgm:pt>
    <dgm:pt modelId="{9AEE448B-418F-4884-BB80-0FE58314AC69}">
      <dgm:prSet/>
      <dgm:spPr/>
      <dgm:t>
        <a:bodyPr/>
        <a:lstStyle/>
        <a:p>
          <a:pPr rtl="0"/>
          <a:r>
            <a:rPr lang="ru-RU" b="1" dirty="0" smtClean="0"/>
            <a:t>4. Основные запреты и ограничения неразрывно связаны с регулированием конфликта интересов и (в основном) направлены на его предотвращение.</a:t>
          </a:r>
          <a:endParaRPr lang="ru-RU" dirty="0"/>
        </a:p>
      </dgm:t>
    </dgm:pt>
    <dgm:pt modelId="{5832DA42-EA06-42DF-A4B9-581383E9E623}" type="parTrans" cxnId="{4CEDECFC-78FB-4721-921D-1858EEB8AD4B}">
      <dgm:prSet/>
      <dgm:spPr/>
      <dgm:t>
        <a:bodyPr/>
        <a:lstStyle/>
        <a:p>
          <a:endParaRPr lang="ru-RU"/>
        </a:p>
      </dgm:t>
    </dgm:pt>
    <dgm:pt modelId="{707AD75A-F8F3-4A27-AB47-077DEEA6D22A}" type="sibTrans" cxnId="{4CEDECFC-78FB-4721-921D-1858EEB8AD4B}">
      <dgm:prSet/>
      <dgm:spPr/>
      <dgm:t>
        <a:bodyPr/>
        <a:lstStyle/>
        <a:p>
          <a:endParaRPr lang="ru-RU"/>
        </a:p>
      </dgm:t>
    </dgm:pt>
    <dgm:pt modelId="{8BE05E38-6BB6-4CCC-9625-1E8D48DC0546}" type="pres">
      <dgm:prSet presAssocID="{A1A2326A-F8CD-4F6D-8F38-A7ADC8E0C0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F35464-DAAD-4350-8BCB-B291E144B08C}" type="pres">
      <dgm:prSet presAssocID="{D77076C3-591D-4991-A56D-A099F9B026A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3B836-06BF-4C63-8E64-FA89FD7ECB00}" type="pres">
      <dgm:prSet presAssocID="{D69C5670-549E-44D3-B0D9-9D6AA35DC502}" presName="spacer" presStyleCnt="0"/>
      <dgm:spPr/>
    </dgm:pt>
    <dgm:pt modelId="{DDEA42AA-91F4-44F4-BC93-6B3098BC2224}" type="pres">
      <dgm:prSet presAssocID="{C17A9E7B-A383-4374-A6CB-ECDE416F06F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B6680-E4C5-4367-87D8-D463F7FFC011}" type="pres">
      <dgm:prSet presAssocID="{2B607F7D-761E-4537-AF2F-C6C0E522BCD4}" presName="spacer" presStyleCnt="0"/>
      <dgm:spPr/>
    </dgm:pt>
    <dgm:pt modelId="{A79E5B5A-21ED-4519-A318-D618B118817B}" type="pres">
      <dgm:prSet presAssocID="{5C2FE1D9-C0F9-4EA0-9103-E2A8915CEDA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0B11E-1615-472E-91E0-929E2148B97E}" type="pres">
      <dgm:prSet presAssocID="{66FD0FD8-1C96-47D8-A47D-AEC04FD64D76}" presName="spacer" presStyleCnt="0"/>
      <dgm:spPr/>
    </dgm:pt>
    <dgm:pt modelId="{1274A430-3D59-4349-9353-279DDF35FDBC}" type="pres">
      <dgm:prSet presAssocID="{9AEE448B-418F-4884-BB80-0FE58314AC6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458821-A51F-444A-BCEE-415BB301981F}" srcId="{A1A2326A-F8CD-4F6D-8F38-A7ADC8E0C056}" destId="{C17A9E7B-A383-4374-A6CB-ECDE416F06F3}" srcOrd="1" destOrd="0" parTransId="{61A173F8-7534-4252-A1A2-91C7D80ADE3D}" sibTransId="{2B607F7D-761E-4537-AF2F-C6C0E522BCD4}"/>
    <dgm:cxn modelId="{79BCEA31-51CA-4D14-A919-333209B47E27}" type="presOf" srcId="{C17A9E7B-A383-4374-A6CB-ECDE416F06F3}" destId="{DDEA42AA-91F4-44F4-BC93-6B3098BC2224}" srcOrd="0" destOrd="0" presId="urn:microsoft.com/office/officeart/2005/8/layout/vList2"/>
    <dgm:cxn modelId="{006E4103-CAAE-4417-9683-A7E4C34DFB8E}" type="presOf" srcId="{9AEE448B-418F-4884-BB80-0FE58314AC69}" destId="{1274A430-3D59-4349-9353-279DDF35FDBC}" srcOrd="0" destOrd="0" presId="urn:microsoft.com/office/officeart/2005/8/layout/vList2"/>
    <dgm:cxn modelId="{4CEDECFC-78FB-4721-921D-1858EEB8AD4B}" srcId="{A1A2326A-F8CD-4F6D-8F38-A7ADC8E0C056}" destId="{9AEE448B-418F-4884-BB80-0FE58314AC69}" srcOrd="3" destOrd="0" parTransId="{5832DA42-EA06-42DF-A4B9-581383E9E623}" sibTransId="{707AD75A-F8F3-4A27-AB47-077DEEA6D22A}"/>
    <dgm:cxn modelId="{6B31F17F-7A1A-45CC-910A-0737B14B2931}" srcId="{A1A2326A-F8CD-4F6D-8F38-A7ADC8E0C056}" destId="{D77076C3-591D-4991-A56D-A099F9B026A8}" srcOrd="0" destOrd="0" parTransId="{4133DA54-B00C-4084-A268-BC92BE05ACDD}" sibTransId="{D69C5670-549E-44D3-B0D9-9D6AA35DC502}"/>
    <dgm:cxn modelId="{06ACAF97-C1A9-44FC-87EF-05C95B029195}" srcId="{A1A2326A-F8CD-4F6D-8F38-A7ADC8E0C056}" destId="{5C2FE1D9-C0F9-4EA0-9103-E2A8915CEDAE}" srcOrd="2" destOrd="0" parTransId="{0F90288B-479B-467A-AFC1-003FFAAE1D95}" sibTransId="{66FD0FD8-1C96-47D8-A47D-AEC04FD64D76}"/>
    <dgm:cxn modelId="{49416E91-AB50-40C1-858F-C561AF97D00D}" type="presOf" srcId="{A1A2326A-F8CD-4F6D-8F38-A7ADC8E0C056}" destId="{8BE05E38-6BB6-4CCC-9625-1E8D48DC0546}" srcOrd="0" destOrd="0" presId="urn:microsoft.com/office/officeart/2005/8/layout/vList2"/>
    <dgm:cxn modelId="{C6BE8960-FA06-46E9-9E70-4C0242199043}" type="presOf" srcId="{5C2FE1D9-C0F9-4EA0-9103-E2A8915CEDAE}" destId="{A79E5B5A-21ED-4519-A318-D618B118817B}" srcOrd="0" destOrd="0" presId="urn:microsoft.com/office/officeart/2005/8/layout/vList2"/>
    <dgm:cxn modelId="{ABEEB987-2AD2-47A4-B7C0-E5AE84450CDC}" type="presOf" srcId="{D77076C3-591D-4991-A56D-A099F9B026A8}" destId="{31F35464-DAAD-4350-8BCB-B291E144B08C}" srcOrd="0" destOrd="0" presId="urn:microsoft.com/office/officeart/2005/8/layout/vList2"/>
    <dgm:cxn modelId="{250AC50D-D9DC-4EB3-8F3B-0ABF7C7716A8}" type="presParOf" srcId="{8BE05E38-6BB6-4CCC-9625-1E8D48DC0546}" destId="{31F35464-DAAD-4350-8BCB-B291E144B08C}" srcOrd="0" destOrd="0" presId="urn:microsoft.com/office/officeart/2005/8/layout/vList2"/>
    <dgm:cxn modelId="{6B186AE5-C912-4A5D-8DD0-DF1AC5A95C2E}" type="presParOf" srcId="{8BE05E38-6BB6-4CCC-9625-1E8D48DC0546}" destId="{6F23B836-06BF-4C63-8E64-FA89FD7ECB00}" srcOrd="1" destOrd="0" presId="urn:microsoft.com/office/officeart/2005/8/layout/vList2"/>
    <dgm:cxn modelId="{CAE7E081-BBC3-4D2E-A0D5-84B9BE228E3C}" type="presParOf" srcId="{8BE05E38-6BB6-4CCC-9625-1E8D48DC0546}" destId="{DDEA42AA-91F4-44F4-BC93-6B3098BC2224}" srcOrd="2" destOrd="0" presId="urn:microsoft.com/office/officeart/2005/8/layout/vList2"/>
    <dgm:cxn modelId="{3089E01E-01B0-4966-B730-2FA1FE1B5C85}" type="presParOf" srcId="{8BE05E38-6BB6-4CCC-9625-1E8D48DC0546}" destId="{8B8B6680-E4C5-4367-87D8-D463F7FFC011}" srcOrd="3" destOrd="0" presId="urn:microsoft.com/office/officeart/2005/8/layout/vList2"/>
    <dgm:cxn modelId="{3AA439E8-804B-4E9D-9BC9-95C540F3006F}" type="presParOf" srcId="{8BE05E38-6BB6-4CCC-9625-1E8D48DC0546}" destId="{A79E5B5A-21ED-4519-A318-D618B118817B}" srcOrd="4" destOrd="0" presId="urn:microsoft.com/office/officeart/2005/8/layout/vList2"/>
    <dgm:cxn modelId="{39540061-C838-49EF-99AC-BC1E07C2E5A3}" type="presParOf" srcId="{8BE05E38-6BB6-4CCC-9625-1E8D48DC0546}" destId="{8CA0B11E-1615-472E-91E0-929E2148B97E}" srcOrd="5" destOrd="0" presId="urn:microsoft.com/office/officeart/2005/8/layout/vList2"/>
    <dgm:cxn modelId="{5E17728E-6B26-43ED-88C1-2C117D96414E}" type="presParOf" srcId="{8BE05E38-6BB6-4CCC-9625-1E8D48DC0546}" destId="{1274A430-3D59-4349-9353-279DDF35FDBC}" srcOrd="6" destOrd="0" presId="urn:microsoft.com/office/officeart/2005/8/layout/vList2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BAA5-7190-4F36-8330-5EC0BE5D8CA0}">
      <dsp:nvSpPr>
        <dsp:cNvPr id="0" name=""/>
        <dsp:cNvSpPr/>
      </dsp:nvSpPr>
      <dsp:spPr>
        <a:xfrm rot="5400000">
          <a:off x="5019098" y="-1991791"/>
          <a:ext cx="1154059" cy="52669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+mn-lt"/>
              <a:ea typeface="+mn-ea"/>
              <a:cs typeface="+mn-cs"/>
            </a:rPr>
            <a:t>философская наука о морали, ее  происхождении и развитии, ее истории и истории научных воззрений на ее предмет. </a:t>
          </a:r>
          <a:endParaRPr lang="ru-RU" sz="1600" kern="1200" dirty="0"/>
        </a:p>
      </dsp:txBody>
      <dsp:txXfrm rot="-5400000">
        <a:off x="2962656" y="120988"/>
        <a:ext cx="5210607" cy="1041385"/>
      </dsp:txXfrm>
    </dsp:sp>
    <dsp:sp modelId="{210E3146-242B-4259-BA15-CB21E217A38C}">
      <dsp:nvSpPr>
        <dsp:cNvPr id="0" name=""/>
        <dsp:cNvSpPr/>
      </dsp:nvSpPr>
      <dsp:spPr>
        <a:xfrm>
          <a:off x="0" y="0"/>
          <a:ext cx="2962656" cy="14425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Этика</a:t>
          </a:r>
          <a:endParaRPr lang="ru-RU" sz="2400" i="1" kern="1200" dirty="0">
            <a:solidFill>
              <a:schemeClr val="tx1"/>
            </a:solidFill>
          </a:endParaRPr>
        </a:p>
      </dsp:txBody>
      <dsp:txXfrm>
        <a:off x="70421" y="70421"/>
        <a:ext cx="2821814" cy="1301732"/>
      </dsp:txXfrm>
    </dsp:sp>
    <dsp:sp modelId="{7D7CA13C-3C12-4308-A2B7-50947A8EF955}">
      <dsp:nvSpPr>
        <dsp:cNvPr id="0" name=""/>
        <dsp:cNvSpPr/>
      </dsp:nvSpPr>
      <dsp:spPr>
        <a:xfrm rot="5400000">
          <a:off x="4985412" y="-529689"/>
          <a:ext cx="1154059" cy="52669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+mn-lt"/>
              <a:ea typeface="+mn-ea"/>
              <a:cs typeface="+mn-cs"/>
            </a:rPr>
            <a:t>раздел этической науки, исследующий специфику морали в условиях профессиональной деятельности.</a:t>
          </a:r>
          <a:endParaRPr lang="ru-RU" sz="1600" kern="1200" dirty="0"/>
        </a:p>
      </dsp:txBody>
      <dsp:txXfrm rot="-5400000">
        <a:off x="2928970" y="1583090"/>
        <a:ext cx="5210607" cy="1041385"/>
      </dsp:txXfrm>
    </dsp:sp>
    <dsp:sp modelId="{23E4BACA-9933-45ED-AD75-23DA50726273}">
      <dsp:nvSpPr>
        <dsp:cNvPr id="0" name=""/>
        <dsp:cNvSpPr/>
      </dsp:nvSpPr>
      <dsp:spPr>
        <a:xfrm>
          <a:off x="0" y="1515084"/>
          <a:ext cx="2962656" cy="14425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latin typeface="+mn-lt"/>
              <a:ea typeface="+mn-ea"/>
              <a:cs typeface="+mn-cs"/>
            </a:rPr>
            <a:t>Профессиональная этика </a:t>
          </a:r>
          <a:endParaRPr lang="ru-RU" sz="2000" i="1" kern="1200" dirty="0"/>
        </a:p>
      </dsp:txBody>
      <dsp:txXfrm>
        <a:off x="70421" y="1585505"/>
        <a:ext cx="2821814" cy="1301732"/>
      </dsp:txXfrm>
    </dsp:sp>
    <dsp:sp modelId="{A585039C-38DB-4BC4-8AC2-1A63D46FACFD}">
      <dsp:nvSpPr>
        <dsp:cNvPr id="0" name=""/>
        <dsp:cNvSpPr/>
      </dsp:nvSpPr>
      <dsp:spPr>
        <a:xfrm rot="5400000">
          <a:off x="4666237" y="1160844"/>
          <a:ext cx="1781545" cy="526180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+mn-lt"/>
              <a:ea typeface="+mn-ea"/>
              <a:cs typeface="+mn-cs"/>
            </a:rPr>
            <a:t>совокупность </a:t>
          </a:r>
          <a:r>
            <a:rPr lang="ru-RU" sz="1600" kern="1200" dirty="0" smtClean="0">
              <a:latin typeface="+mn-lt"/>
              <a:ea typeface="+mn-ea"/>
              <a:cs typeface="+mn-cs"/>
            </a:rPr>
            <a:t>моральных требований, принципов и норм  деятельности специалистов, которая является ответственной, обязательной, но вместе с тем добровольной, т. е. свободной деятельностью свободных людей, которые подчиняются правилам, но лично независимы, сообразуются с законом, но выполняют долг. </a:t>
          </a:r>
          <a:endParaRPr lang="ru-RU" sz="1600" kern="1200" dirty="0"/>
        </a:p>
      </dsp:txBody>
      <dsp:txXfrm rot="-5400000">
        <a:off x="2926110" y="2987939"/>
        <a:ext cx="5174832" cy="1607609"/>
      </dsp:txXfrm>
    </dsp:sp>
    <dsp:sp modelId="{5B07042F-BC98-48A1-AE0F-C094FC58076A}">
      <dsp:nvSpPr>
        <dsp:cNvPr id="0" name=""/>
        <dsp:cNvSpPr/>
      </dsp:nvSpPr>
      <dsp:spPr>
        <a:xfrm>
          <a:off x="0" y="3064537"/>
          <a:ext cx="2959762" cy="14425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latin typeface="+mn-lt"/>
              <a:ea typeface="+mn-ea"/>
              <a:cs typeface="+mn-cs"/>
            </a:rPr>
            <a:t>Профессиональная (или прикладная) этика </a:t>
          </a:r>
          <a:endParaRPr lang="ru-RU" sz="2000" i="1" kern="1200" dirty="0"/>
        </a:p>
      </dsp:txBody>
      <dsp:txXfrm>
        <a:off x="70421" y="3134958"/>
        <a:ext cx="2818920" cy="1301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1BF57-81AB-4568-88B8-8E7A981FC92D}">
      <dsp:nvSpPr>
        <dsp:cNvPr id="0" name=""/>
        <dsp:cNvSpPr/>
      </dsp:nvSpPr>
      <dsp:spPr>
        <a:xfrm>
          <a:off x="4021646" y="2365462"/>
          <a:ext cx="2891121" cy="2891121"/>
        </a:xfrm>
        <a:prstGeom prst="gear9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коррупция</a:t>
          </a:r>
          <a:endParaRPr lang="ru-RU" sz="2000" kern="1200" dirty="0"/>
        </a:p>
      </dsp:txBody>
      <dsp:txXfrm>
        <a:off x="4602890" y="3042693"/>
        <a:ext cx="1728633" cy="1486096"/>
      </dsp:txXfrm>
    </dsp:sp>
    <dsp:sp modelId="{ABDDB402-71D8-49B0-A0EB-EF788D59A5D4}">
      <dsp:nvSpPr>
        <dsp:cNvPr id="0" name=""/>
        <dsp:cNvSpPr/>
      </dsp:nvSpPr>
      <dsp:spPr>
        <a:xfrm>
          <a:off x="2240253" y="1682106"/>
          <a:ext cx="2301206" cy="2102633"/>
        </a:xfrm>
        <a:prstGeom prst="gear6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Социальные аспекты</a:t>
          </a:r>
          <a:endParaRPr lang="ru-RU" sz="1400" kern="1200" dirty="0"/>
        </a:p>
      </dsp:txBody>
      <dsp:txXfrm>
        <a:off x="2798462" y="2214649"/>
        <a:ext cx="1184788" cy="1037547"/>
      </dsp:txXfrm>
    </dsp:sp>
    <dsp:sp modelId="{54D39889-0FA2-4CB1-8CAA-74B20C40FD6D}">
      <dsp:nvSpPr>
        <dsp:cNvPr id="0" name=""/>
        <dsp:cNvSpPr/>
      </dsp:nvSpPr>
      <dsp:spPr>
        <a:xfrm rot="20700000">
          <a:off x="3517229" y="231504"/>
          <a:ext cx="2060151" cy="2060151"/>
        </a:xfrm>
        <a:prstGeom prst="gear6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Правовые аспекты</a:t>
          </a:r>
          <a:endParaRPr lang="ru-RU" sz="1800" kern="1200" dirty="0"/>
        </a:p>
      </dsp:txBody>
      <dsp:txXfrm rot="-20700000">
        <a:off x="3969080" y="683355"/>
        <a:ext cx="1156448" cy="1156448"/>
      </dsp:txXfrm>
    </dsp:sp>
    <dsp:sp modelId="{8B044B8D-FD20-4D2C-B970-42994FEC293A}">
      <dsp:nvSpPr>
        <dsp:cNvPr id="0" name=""/>
        <dsp:cNvSpPr/>
      </dsp:nvSpPr>
      <dsp:spPr>
        <a:xfrm>
          <a:off x="3811176" y="1922432"/>
          <a:ext cx="3700635" cy="3700635"/>
        </a:xfrm>
        <a:prstGeom prst="circularArrow">
          <a:avLst>
            <a:gd name="adj1" fmla="val 4688"/>
            <a:gd name="adj2" fmla="val 299029"/>
            <a:gd name="adj3" fmla="val 2536795"/>
            <a:gd name="adj4" fmla="val 1581753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9563F-070B-437C-B923-B19758257904}">
      <dsp:nvSpPr>
        <dsp:cNvPr id="0" name=""/>
        <dsp:cNvSpPr/>
      </dsp:nvSpPr>
      <dsp:spPr>
        <a:xfrm>
          <a:off x="1967167" y="1212314"/>
          <a:ext cx="2688742" cy="268874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8DCF4-BDBD-43F1-8541-CEDE37D0AC48}">
      <dsp:nvSpPr>
        <dsp:cNvPr id="0" name=""/>
        <dsp:cNvSpPr/>
      </dsp:nvSpPr>
      <dsp:spPr>
        <a:xfrm>
          <a:off x="3040694" y="-224305"/>
          <a:ext cx="2899006" cy="28990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F85A3-5AA2-4D19-B629-658891B1C46A}">
      <dsp:nvSpPr>
        <dsp:cNvPr id="0" name=""/>
        <dsp:cNvSpPr/>
      </dsp:nvSpPr>
      <dsp:spPr>
        <a:xfrm rot="10800000">
          <a:off x="285747" y="1751"/>
          <a:ext cx="7786751" cy="14642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88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практически невозможно составить исчерпывающий перечень предписаний и запретов для служащих на уровне юридических норм</a:t>
          </a:r>
          <a:endParaRPr lang="ru-RU" sz="2000" b="1" kern="1200" dirty="0">
            <a:solidFill>
              <a:schemeClr val="bg1"/>
            </a:solidFill>
          </a:endParaRPr>
        </a:p>
      </dsp:txBody>
      <dsp:txXfrm rot="10800000">
        <a:off x="651819" y="1751"/>
        <a:ext cx="7420679" cy="1464288"/>
      </dsp:txXfrm>
    </dsp:sp>
    <dsp:sp modelId="{00C5ECDF-049A-431D-B39D-D83415370DDE}">
      <dsp:nvSpPr>
        <dsp:cNvPr id="0" name=""/>
        <dsp:cNvSpPr/>
      </dsp:nvSpPr>
      <dsp:spPr>
        <a:xfrm>
          <a:off x="0" y="413810"/>
          <a:ext cx="708678" cy="765677"/>
        </a:xfrm>
        <a:prstGeom prst="ellipse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89388-68AC-4126-9867-074F99719C30}">
      <dsp:nvSpPr>
        <dsp:cNvPr id="0" name=""/>
        <dsp:cNvSpPr/>
      </dsp:nvSpPr>
      <dsp:spPr>
        <a:xfrm rot="10800000">
          <a:off x="607429" y="1877748"/>
          <a:ext cx="7436638" cy="136035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88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</a:rPr>
            <a:t>ряд действий или воздержание от тех или иных действий по своей природе не могут регулироваться юридическими нормами, а регулируются неформальными нормами</a:t>
          </a:r>
          <a:endParaRPr lang="ru-RU" sz="2100" b="1" kern="1200" dirty="0">
            <a:solidFill>
              <a:schemeClr val="bg1"/>
            </a:solidFill>
          </a:endParaRPr>
        </a:p>
      </dsp:txBody>
      <dsp:txXfrm rot="10800000">
        <a:off x="947518" y="1877748"/>
        <a:ext cx="7096549" cy="1360357"/>
      </dsp:txXfrm>
    </dsp:sp>
    <dsp:sp modelId="{2A846432-F5CD-4030-ACC2-0B533030C27D}">
      <dsp:nvSpPr>
        <dsp:cNvPr id="0" name=""/>
        <dsp:cNvSpPr/>
      </dsp:nvSpPr>
      <dsp:spPr>
        <a:xfrm>
          <a:off x="38948" y="2142005"/>
          <a:ext cx="732620" cy="793047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717A7-A52F-4071-86FC-28FFA8B5F2A5}">
      <dsp:nvSpPr>
        <dsp:cNvPr id="0" name=""/>
        <dsp:cNvSpPr/>
      </dsp:nvSpPr>
      <dsp:spPr>
        <a:xfrm rot="10800000">
          <a:off x="460803" y="3638551"/>
          <a:ext cx="7436638" cy="136035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88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</a:rPr>
            <a:t>профессиональная этика государственного служащего обладает спецификой, обусловленной обязанностью постоянно бороться с коррупцией</a:t>
          </a:r>
          <a:endParaRPr lang="ru-RU" sz="2100" b="1" kern="1200" dirty="0">
            <a:solidFill>
              <a:schemeClr val="bg1"/>
            </a:solidFill>
          </a:endParaRPr>
        </a:p>
      </dsp:txBody>
      <dsp:txXfrm rot="10800000">
        <a:off x="800892" y="3638551"/>
        <a:ext cx="7096549" cy="1360357"/>
      </dsp:txXfrm>
    </dsp:sp>
    <dsp:sp modelId="{237B1EB2-E20D-4C04-AFB4-9433C8AE9ED1}">
      <dsp:nvSpPr>
        <dsp:cNvPr id="0" name=""/>
        <dsp:cNvSpPr/>
      </dsp:nvSpPr>
      <dsp:spPr>
        <a:xfrm>
          <a:off x="38954" y="3870193"/>
          <a:ext cx="706379" cy="763759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5673B-EE70-4E92-BD4E-F76667CFEAD2}">
      <dsp:nvSpPr>
        <dsp:cNvPr id="0" name=""/>
        <dsp:cNvSpPr/>
      </dsp:nvSpPr>
      <dsp:spPr>
        <a:xfrm>
          <a:off x="653657" y="0"/>
          <a:ext cx="7408120" cy="5572164"/>
        </a:xfrm>
        <a:prstGeom prst="rightArrow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D680ADE-D9F7-406F-B3E4-8A4CB7110BE5}">
      <dsp:nvSpPr>
        <dsp:cNvPr id="0" name=""/>
        <dsp:cNvSpPr/>
      </dsp:nvSpPr>
      <dsp:spPr>
        <a:xfrm>
          <a:off x="913" y="1671649"/>
          <a:ext cx="1510890" cy="222886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l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обязательности раскрытия сведений о реальном или потенциальном конфликте интересов;</a:t>
          </a:r>
          <a:endParaRPr lang="ru-RU" sz="1400" kern="1200" dirty="0"/>
        </a:p>
      </dsp:txBody>
      <dsp:txXfrm>
        <a:off x="74669" y="1745405"/>
        <a:ext cx="1363378" cy="2081353"/>
      </dsp:txXfrm>
    </dsp:sp>
    <dsp:sp modelId="{06462E8F-490C-404A-8F35-611D1C40E2E8}">
      <dsp:nvSpPr>
        <dsp:cNvPr id="0" name=""/>
        <dsp:cNvSpPr/>
      </dsp:nvSpPr>
      <dsp:spPr>
        <a:xfrm>
          <a:off x="1621415" y="1636812"/>
          <a:ext cx="1837739" cy="222886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l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индивидуальности рассмотрения и оценки репутационных рисков для вуза при выявлении каждой ситуации</a:t>
          </a:r>
          <a:endParaRPr lang="ru-RU" sz="1400" kern="1200" dirty="0"/>
        </a:p>
      </dsp:txBody>
      <dsp:txXfrm>
        <a:off x="1711126" y="1726523"/>
        <a:ext cx="1658317" cy="2049443"/>
      </dsp:txXfrm>
    </dsp:sp>
    <dsp:sp modelId="{67B8D4D4-9573-4845-9C96-0E14135C809B}">
      <dsp:nvSpPr>
        <dsp:cNvPr id="0" name=""/>
        <dsp:cNvSpPr/>
      </dsp:nvSpPr>
      <dsp:spPr>
        <a:xfrm>
          <a:off x="3565629" y="1708804"/>
          <a:ext cx="1544063" cy="222886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l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конфиленциальности процесса раскрытия сведений</a:t>
          </a:r>
          <a:endParaRPr lang="ru-RU" sz="1400" kern="1200" dirty="0"/>
        </a:p>
      </dsp:txBody>
      <dsp:txXfrm>
        <a:off x="3641004" y="1784179"/>
        <a:ext cx="1393313" cy="2078115"/>
      </dsp:txXfrm>
    </dsp:sp>
    <dsp:sp modelId="{9F7A54F3-CDFA-4C8D-BBDC-2BF42928F7A5}">
      <dsp:nvSpPr>
        <dsp:cNvPr id="0" name=""/>
        <dsp:cNvSpPr/>
      </dsp:nvSpPr>
      <dsp:spPr>
        <a:xfrm>
          <a:off x="5293827" y="1708804"/>
          <a:ext cx="1293271" cy="222886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l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соблюдения баланса интересов вуза и работника при урегулировании конфликта интересов</a:t>
          </a:r>
          <a:r>
            <a:rPr lang="ru-RU" sz="1100" kern="1200" dirty="0" smtClean="0"/>
            <a:t>;</a:t>
          </a:r>
          <a:endParaRPr lang="ru-RU" sz="1100" kern="1200" dirty="0"/>
        </a:p>
      </dsp:txBody>
      <dsp:txXfrm>
        <a:off x="5356959" y="1771936"/>
        <a:ext cx="1167007" cy="2102601"/>
      </dsp:txXfrm>
    </dsp:sp>
    <dsp:sp modelId="{74D1220F-14AD-4DF0-90AA-E9E0F253A643}">
      <dsp:nvSpPr>
        <dsp:cNvPr id="0" name=""/>
        <dsp:cNvSpPr/>
      </dsp:nvSpPr>
      <dsp:spPr>
        <a:xfrm>
          <a:off x="6770803" y="1714510"/>
          <a:ext cx="1665462" cy="222886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l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защиты работника от преследования в связи с сообщением о конфликте интересов, который был своевременно раскрыт и урегулирован </a:t>
          </a:r>
          <a:endParaRPr lang="ru-RU" sz="1400" kern="1200" dirty="0"/>
        </a:p>
      </dsp:txBody>
      <dsp:txXfrm>
        <a:off x="6852104" y="1795811"/>
        <a:ext cx="1502860" cy="2066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7E76A-45B7-4563-B708-87ABC88448B4}" type="datetimeFigureOut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A1953-51D8-4B20-914F-4F0B14E6E66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361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7E1F-8F4A-41B8-8E4B-BE6C52664B67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A91-15D3-46BD-815D-0D5E0A53E7EE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D80-DC51-4531-B516-6D44B0161CCB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C4B7-8DEB-4E5E-929B-32F8A9ADA0C4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8A011-DF19-457D-BD1F-83D17FADC837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33CD-BE0A-42FF-BFD6-F2F778D80F46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59ADD-D5ED-4A78-BCD1-B27F42D3E98E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EFF55-B4E1-4012-8ACA-6D341701C266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49D0-69CB-432B-B7DC-5ECA24B6FDB3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0CDB-CF80-4109-9A4C-4E76B54323D9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C3BF315-B2EF-492E-89AD-6DDF2B52E1EC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FE9D1A-4C00-42DF-B5E0-EFC3D1EC3E95}" type="datetime1">
              <a:rPr lang="ru-RU" smtClean="0"/>
              <a:pPr/>
              <a:t>08.04.2022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brstu.ru/docs/universitetskij-kompleks/university-today/protivodeistvie-korrupcii/pr804_podarki.pdf" TargetMode="External"/><Relationship Id="rId3" Type="http://schemas.openxmlformats.org/officeDocument/2006/relationships/hyperlink" Target="https://brstu.ru/docs/universitetskij-kompleks/university-today/protivodeistvie-korrupcii/pr_547_reglament.pdf" TargetMode="External"/><Relationship Id="rId7" Type="http://schemas.openxmlformats.org/officeDocument/2006/relationships/hyperlink" Target="https://brstu.ru/docs/universitetskij-kompleks/university-today/protivodeistvie-korrupcii/pr579_reglament.pdf" TargetMode="External"/><Relationship Id="rId12" Type="http://schemas.openxmlformats.org/officeDocument/2006/relationships/hyperlink" Target="https://brstu.ru/docs/universitetskij-kompleks/university-today/protivodeistvie-korrupcii/pr_403-komissya.pdf" TargetMode="External"/><Relationship Id="rId2" Type="http://schemas.openxmlformats.org/officeDocument/2006/relationships/hyperlink" Target="https://brstu.ru/docs/universitetskij-kompleks/university-today/protivodeistvie-korrupcii/pr230_sklonenine_k_korrupcii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stu.ru/docs/universitetskij-kompleks/university-today/protivodeistvie-korrupcii/pr_550-kodeks-etiki.pdf" TargetMode="External"/><Relationship Id="rId11" Type="http://schemas.openxmlformats.org/officeDocument/2006/relationships/hyperlink" Target="https://brstu.ru/docs/universitetskij-kompleks/university-today/protivodeistvie-korrupcii/pr637_sogl.pdf" TargetMode="External"/><Relationship Id="rId5" Type="http://schemas.openxmlformats.org/officeDocument/2006/relationships/hyperlink" Target="https://brstu.ru/docs/universitetskij-kompleks/university-today/protivodeistvie-korrupcii/pr_549_antikorr.pdf" TargetMode="External"/><Relationship Id="rId10" Type="http://schemas.openxmlformats.org/officeDocument/2006/relationships/hyperlink" Target="https://brstu.ru/docs/universitetskij-kompleks/university-today/protivodeistvie-korrupcii/pr100_podarki.pdf" TargetMode="External"/><Relationship Id="rId4" Type="http://schemas.openxmlformats.org/officeDocument/2006/relationships/hyperlink" Target="https://brstu.ru/docs/universitetskij-kompleks/university-today/protivodeistvie-korrupcii/pr_548-konflikt.pdf" TargetMode="External"/><Relationship Id="rId9" Type="http://schemas.openxmlformats.org/officeDocument/2006/relationships/hyperlink" Target="https://brstu.ru/docs/universitetskij-kompleks/university-today/protivodeistvie-korrupcii/pr82_konflikt_interesov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6480048" cy="230124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F0"/>
                </a:solidFill>
              </a:rPr>
              <a:t>С</a:t>
            </a:r>
            <a:r>
              <a:rPr lang="ru-RU" sz="3100" dirty="0" smtClean="0">
                <a:solidFill>
                  <a:srgbClr val="00B0F0"/>
                </a:solidFill>
              </a:rPr>
              <a:t>лужебная </a:t>
            </a:r>
            <a:r>
              <a:rPr lang="ru-RU" sz="3100" dirty="0" smtClean="0">
                <a:solidFill>
                  <a:srgbClr val="00B0F0"/>
                </a:solidFill>
              </a:rPr>
              <a:t>этика и антикоррупционные стандарты поведения.</a:t>
            </a:r>
            <a:br>
              <a:rPr lang="ru-RU" sz="3100" dirty="0" smtClean="0">
                <a:solidFill>
                  <a:srgbClr val="00B0F0"/>
                </a:solidFill>
              </a:rPr>
            </a:br>
            <a:r>
              <a:rPr lang="ru-RU" sz="3100" dirty="0" smtClean="0">
                <a:solidFill>
                  <a:srgbClr val="00B0F0"/>
                </a:solidFill>
              </a:rPr>
              <a:t/>
            </a:r>
            <a:br>
              <a:rPr lang="ru-RU" sz="3100" dirty="0" smtClean="0">
                <a:solidFill>
                  <a:srgbClr val="00B0F0"/>
                </a:solidFill>
              </a:rPr>
            </a:br>
            <a:r>
              <a:rPr lang="ru-RU" sz="3100" dirty="0" smtClean="0">
                <a:solidFill>
                  <a:srgbClr val="00B0F0"/>
                </a:solidFill>
              </a:rPr>
              <a:t/>
            </a:r>
            <a:br>
              <a:rPr lang="ru-RU" sz="3100" dirty="0" smtClean="0">
                <a:solidFill>
                  <a:srgbClr val="00B0F0"/>
                </a:solidFill>
              </a:rPr>
            </a:br>
            <a:r>
              <a:rPr lang="ru-RU" sz="4000" dirty="0" smtClean="0">
                <a:solidFill>
                  <a:srgbClr val="00B0F0"/>
                </a:solidFill>
              </a:rPr>
              <a:t>Э</a:t>
            </a:r>
            <a:r>
              <a:rPr lang="ru-RU" sz="3100" dirty="0" smtClean="0">
                <a:solidFill>
                  <a:srgbClr val="00B0F0"/>
                </a:solidFill>
              </a:rPr>
              <a:t>тика и </a:t>
            </a:r>
            <a:r>
              <a:rPr lang="ru-RU" sz="3100" dirty="0" smtClean="0">
                <a:solidFill>
                  <a:srgbClr val="00B0F0"/>
                </a:solidFill>
              </a:rPr>
              <a:t>ответственность</a:t>
            </a:r>
            <a:br>
              <a:rPr lang="ru-RU" sz="3100" dirty="0" smtClean="0">
                <a:solidFill>
                  <a:srgbClr val="00B0F0"/>
                </a:solidFill>
              </a:rPr>
            </a:br>
            <a:r>
              <a:rPr lang="ru-RU" sz="3100" dirty="0" smtClean="0">
                <a:solidFill>
                  <a:srgbClr val="00B0F0"/>
                </a:solidFill>
              </a:rPr>
              <a:t> </a:t>
            </a:r>
            <a:r>
              <a:rPr lang="ru-RU" sz="3100" dirty="0" smtClean="0">
                <a:solidFill>
                  <a:srgbClr val="00B0F0"/>
                </a:solidFill>
              </a:rPr>
              <a:t>в государственной службе</a:t>
            </a:r>
            <a:r>
              <a:rPr lang="ru-RU" sz="3100" dirty="0" smtClean="0">
                <a:solidFill>
                  <a:srgbClr val="00B0F0"/>
                </a:solidFill>
              </a:rPr>
              <a:t>.</a:t>
            </a:r>
            <a:br>
              <a:rPr lang="ru-RU" sz="3100" dirty="0" smtClean="0">
                <a:solidFill>
                  <a:srgbClr val="00B0F0"/>
                </a:solidFill>
              </a:rPr>
            </a:br>
            <a:r>
              <a:rPr lang="ru-RU" sz="3100" dirty="0" smtClean="0">
                <a:solidFill>
                  <a:srgbClr val="00B0F0"/>
                </a:solidFill>
              </a:rPr>
              <a:t/>
            </a:r>
            <a:br>
              <a:rPr lang="ru-RU" sz="3100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  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424766" cy="72547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/>
              <a:t>Профессиональная (или прикладная) этика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представляет собой совокупность моральных требований, принципов и норм  деятельности специалистов, которая является ответственной, обязательной, но вместе с тем добровольной.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- непрофессионализм                   </a:t>
            </a:r>
          </a:p>
          <a:p>
            <a:pPr>
              <a:buNone/>
            </a:pPr>
            <a:r>
              <a:rPr lang="ru-RU" sz="2400" dirty="0" smtClean="0"/>
              <a:t>- безответственность       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ПРОФ.ЭТИКА 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    </a:t>
            </a:r>
          </a:p>
          <a:p>
            <a:pPr>
              <a:buNone/>
            </a:pPr>
            <a:r>
              <a:rPr lang="ru-RU" sz="2400" dirty="0" smtClean="0"/>
              <a:t>- эгоизм и личная выгода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3929058" y="3786190"/>
            <a:ext cx="714380" cy="1000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уб 5"/>
          <p:cNvSpPr/>
          <p:nvPr/>
        </p:nvSpPr>
        <p:spPr>
          <a:xfrm>
            <a:off x="4786314" y="3429000"/>
            <a:ext cx="428628" cy="200026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>
            <a:off x="5929322" y="4572008"/>
            <a:ext cx="857256" cy="785818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ishenkoOV\Downloads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357718" cy="326828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Прямоугольник 4"/>
          <p:cNvSpPr/>
          <p:nvPr/>
        </p:nvSpPr>
        <p:spPr>
          <a:xfrm>
            <a:off x="285736" y="3643314"/>
            <a:ext cx="8358230" cy="22467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«...Невозможно, чтобы дрянные люди со злою волею обновили и усовершенствовали общественную жизнь. Жадный пустит в ход все средства, чтобы обогатиться неправедным путем, продажный все продаст, бездуховный превратит всю жизнь в тайное и явное преступление... Если внутри смутно, нечисто, злобно, жадно, скверно, то не поможет никакая внешняя форма, никакой запрет, никакая угроза...»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829576" cy="45259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Профессиональная этика государственного служащего </a:t>
            </a:r>
            <a:r>
              <a:rPr lang="ru-RU" sz="2400" dirty="0" smtClean="0"/>
              <a:t>представляет собой профессиональную мораль государственных и муниципальных служащих, включающая набор ранжируемых по важности основных нравственных качеств, ценностей, норм, предписаний, объективно необходимых для успешного выполнения ими своих служебных функций.</a:t>
            </a:r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Основные нравственные качества (нормы) поведения государственного служащего:</a:t>
            </a:r>
            <a:endParaRPr lang="ru-RU" sz="24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896228" cy="10715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/>
              <a:t>Нравственные требования, предъявляемые к государственным служащим РФ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186766" cy="504351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200" dirty="0" smtClean="0"/>
              <a:t>— требования профессионального характера</a:t>
            </a:r>
          </a:p>
          <a:p>
            <a:pPr>
              <a:lnSpc>
                <a:spcPct val="120000"/>
              </a:lnSpc>
            </a:pPr>
            <a:r>
              <a:rPr lang="ru-RU" sz="3200" dirty="0" smtClean="0"/>
              <a:t>— требования в отношениях с коллегами</a:t>
            </a:r>
          </a:p>
          <a:p>
            <a:pPr>
              <a:lnSpc>
                <a:spcPct val="120000"/>
              </a:lnSpc>
            </a:pPr>
            <a:r>
              <a:rPr lang="ru-RU" sz="3200" dirty="0" smtClean="0"/>
              <a:t>— требования к самообразованию и уровню квалификации</a:t>
            </a:r>
          </a:p>
          <a:p>
            <a:pPr>
              <a:lnSpc>
                <a:spcPct val="120000"/>
              </a:lnSpc>
            </a:pPr>
            <a:r>
              <a:rPr lang="ru-RU" sz="3200" dirty="0" smtClean="0"/>
              <a:t>— нравственные нормы общения с гражданами</a:t>
            </a:r>
          </a:p>
          <a:p>
            <a:pPr>
              <a:lnSpc>
                <a:spcPct val="120000"/>
              </a:lnSpc>
            </a:pPr>
            <a:r>
              <a:rPr lang="ru-RU" sz="3200" dirty="0" smtClean="0"/>
              <a:t>— нравственные императивы внеслужебного поведения личности</a:t>
            </a:r>
          </a:p>
          <a:p>
            <a:pPr>
              <a:lnSpc>
                <a:spcPct val="120000"/>
              </a:lnSpc>
            </a:pPr>
            <a:r>
              <a:rPr lang="ru-RU" sz="3200" dirty="0" smtClean="0"/>
              <a:t>— нравственные требования и взаимоотношения в семейно-бытовой сфере</a:t>
            </a:r>
          </a:p>
          <a:p>
            <a:pPr>
              <a:lnSpc>
                <a:spcPct val="120000"/>
              </a:lnSpc>
            </a:pPr>
            <a:r>
              <a:rPr lang="ru-RU" sz="3200" dirty="0" smtClean="0"/>
              <a:t>— нравственные нормы взаимоотношения с начальствующим составом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Федеральный закон от 27 июля 2004 г. № 79-ФЗ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«О государственной гражданской службе Российской Федерации»</a:t>
            </a:r>
          </a:p>
          <a:p>
            <a:pPr>
              <a:lnSpc>
                <a:spcPct val="170000"/>
              </a:lnSpc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43932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/>
              <a:t>Этика достоинства и самоуважения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dirty="0" smtClean="0"/>
              <a:t>в профессиональной деятельности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24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Общие нравственными принципами в служебной деятельности для государственных служащих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: </a:t>
            </a:r>
            <a:b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286125" y="1143000"/>
            <a:ext cx="1714500" cy="785813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143116"/>
            <a:ext cx="80724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   принцип служения государству и обществу</a:t>
            </a:r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   законности</a:t>
            </a:r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   гуманизма</a:t>
            </a:r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   ответственности</a:t>
            </a:r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   справедливости</a:t>
            </a:r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   лояльности</a:t>
            </a:r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   политической нейтральности</a:t>
            </a:r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   честности и неподкупности.</a:t>
            </a:r>
          </a:p>
          <a:p>
            <a:pPr algn="ctr"/>
            <a:r>
              <a:rPr lang="ru-RU" sz="2000" dirty="0" smtClean="0"/>
              <a:t>	</a:t>
            </a:r>
          </a:p>
          <a:p>
            <a:pPr algn="ctr"/>
            <a:r>
              <a:rPr lang="ru-RU" sz="2000" dirty="0" smtClean="0"/>
              <a:t>Я</a:t>
            </a:r>
            <a:r>
              <a:rPr lang="ru-RU" sz="2000" b="1" dirty="0" smtClean="0"/>
              <a:t>вляются </a:t>
            </a:r>
            <a:r>
              <a:rPr lang="ru-RU" sz="2000" b="1" i="1" dirty="0" smtClean="0"/>
              <a:t>основой для формирования правил служебного поведения государственных гражданских служащих</a:t>
            </a:r>
            <a:r>
              <a:rPr lang="ru-RU" sz="2000" b="1" dirty="0" smtClean="0"/>
              <a:t> в процессе осуществления своей служебной деятельности.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90617990"/>
              </p:ext>
            </p:extLst>
          </p:nvPr>
        </p:nvGraphicFramePr>
        <p:xfrm>
          <a:off x="251520" y="692696"/>
          <a:ext cx="856895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285728"/>
            <a:ext cx="7467600" cy="72547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Факторы, оказывающие негативное влияние на содержание государственной службы</a:t>
            </a:r>
            <a:endParaRPr lang="ru-RU" sz="2400" dirty="0"/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88773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4059437807"/>
              </p:ext>
            </p:extLst>
          </p:nvPr>
        </p:nvGraphicFramePr>
        <p:xfrm>
          <a:off x="428596" y="1142984"/>
          <a:ext cx="8358246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320"/>
            <a:ext cx="81153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Необходимость принятия Кодексов этики обусловлена рядом причин: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14356"/>
            <a:ext cx="7467600" cy="4454525"/>
          </a:xfrm>
        </p:spPr>
        <p:txBody>
          <a:bodyPr>
            <a:normAutofit fontScale="92500"/>
          </a:bodyPr>
          <a:lstStyle/>
          <a:p>
            <a:pPr algn="r">
              <a:buNone/>
            </a:pPr>
            <a:r>
              <a:rPr lang="ru-RU" b="1" i="1" dirty="0" smtClean="0"/>
              <a:t>«</a:t>
            </a:r>
            <a:r>
              <a:rPr lang="ru-RU" b="1" dirty="0" smtClean="0"/>
              <a:t>Наша важнейшая задача – повышение уровня правосознания в обществе. </a:t>
            </a:r>
            <a:r>
              <a:rPr lang="ru-RU" b="1" dirty="0" err="1" smtClean="0"/>
              <a:t>Антикоррупционные</a:t>
            </a:r>
            <a:r>
              <a:rPr lang="ru-RU" b="1" dirty="0" smtClean="0"/>
              <a:t> стандарты поведения, основанные на знании общих прав</a:t>
            </a:r>
            <a:r>
              <a:rPr lang="en-US" b="1" dirty="0" smtClean="0"/>
              <a:t> </a:t>
            </a:r>
            <a:r>
              <a:rPr lang="ru-RU" b="1" dirty="0" smtClean="0"/>
              <a:t>и обязанностей,</a:t>
            </a:r>
            <a:endParaRPr lang="en-US" b="1" dirty="0" smtClean="0"/>
          </a:p>
          <a:p>
            <a:pPr algn="r">
              <a:buNone/>
            </a:pPr>
            <a:r>
              <a:rPr lang="ru-RU" b="1" dirty="0" smtClean="0"/>
              <a:t> должны стать нормой для всех</a:t>
            </a:r>
            <a:r>
              <a:rPr lang="ru-RU" b="1" i="1" dirty="0" smtClean="0"/>
              <a:t>».</a:t>
            </a:r>
            <a:endParaRPr lang="ru-RU" dirty="0" smtClean="0"/>
          </a:p>
          <a:p>
            <a:pPr>
              <a:buNone/>
            </a:pPr>
            <a:endParaRPr lang="en-US" b="1" i="1" dirty="0" smtClean="0"/>
          </a:p>
          <a:p>
            <a:pPr>
              <a:buNone/>
            </a:pPr>
            <a:r>
              <a:rPr lang="ru-RU" b="1" i="1" dirty="0" smtClean="0"/>
              <a:t>Президент Российской Федерации </a:t>
            </a:r>
            <a:endParaRPr lang="ru-RU" dirty="0" smtClean="0"/>
          </a:p>
          <a:p>
            <a:pPr>
              <a:buNone/>
            </a:pPr>
            <a:r>
              <a:rPr lang="ru-RU" b="1" i="1" dirty="0" smtClean="0"/>
              <a:t>Владимир Путин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23528" y="296653"/>
            <a:ext cx="8329642" cy="496855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/>
              <a:t>У</a:t>
            </a:r>
            <a:r>
              <a:rPr lang="ru-RU" dirty="0" smtClean="0"/>
              <a:t>казанные правила этического поведения конкретизированы в рамках одобренного </a:t>
            </a:r>
            <a:r>
              <a:rPr lang="ru-RU" b="1" i="1" dirty="0" smtClean="0"/>
              <a:t>решением Президиума Совета при Президенте Российской Федерации по противодействию коррупции от 23 декабря 2010 г. 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Типового кодекса этики и служебного поведения государственных и муниципальных служащих.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 2011 года в федеральных органах государственной власти, а также в органах государственной власти субъектов Российской Федерации</a:t>
            </a:r>
            <a:r>
              <a:rPr lang="ru-RU" baseline="30000" dirty="0" smtClean="0"/>
              <a:t> </a:t>
            </a:r>
            <a:r>
              <a:rPr lang="ru-RU" dirty="0" smtClean="0"/>
              <a:t>была проведена работа по утверждению кодексов этики по образцу Типового кодекса. </a:t>
            </a:r>
          </a:p>
          <a:p>
            <a:pPr algn="ctr"/>
            <a:r>
              <a:rPr lang="ru-RU" dirty="0" smtClean="0"/>
              <a:t>Указанные кодексы утверждены в основном ведомственными нормативными правовыми актами  и за незначительными исключениями идентичны друг другу.</a:t>
            </a:r>
          </a:p>
          <a:p>
            <a:endParaRPr lang="ru-RU" dirty="0"/>
          </a:p>
        </p:txBody>
      </p:sp>
      <p:pic>
        <p:nvPicPr>
          <p:cNvPr id="3" name="Рисунок 2" descr="http://e5img.ru/image/big/08/90/kodeks-etiki-i-slujebnogo-povedeniya-gosudarstvennyih-slujaschih-rossiyskoy-federatsii-i-munitsipalnyih-slujaschih_471900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4572008"/>
            <a:ext cx="1821290" cy="227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t="3857" r="781" b="11548"/>
          <a:stretch>
            <a:fillRect/>
          </a:stretch>
        </p:blipFill>
        <p:spPr bwMode="auto">
          <a:xfrm>
            <a:off x="285720" y="214290"/>
            <a:ext cx="806452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/>
          <p:nvPr/>
        </p:nvPicPr>
        <p:blipFill>
          <a:blip r:embed="rId3"/>
          <a:srcRect l="44825" t="19242" r="16914" b="11904"/>
          <a:stretch>
            <a:fillRect/>
          </a:stretch>
        </p:blipFill>
        <p:spPr bwMode="auto">
          <a:xfrm>
            <a:off x="5072066" y="1214398"/>
            <a:ext cx="385765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43848" t="19238" r="17480" b="11548"/>
          <a:stretch>
            <a:fillRect/>
          </a:stretch>
        </p:blipFill>
        <p:spPr bwMode="auto">
          <a:xfrm>
            <a:off x="185949" y="142852"/>
            <a:ext cx="4689945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3848" t="20337" r="16601" b="12646"/>
          <a:stretch>
            <a:fillRect/>
          </a:stretch>
        </p:blipFill>
        <p:spPr bwMode="auto">
          <a:xfrm>
            <a:off x="3643306" y="273004"/>
            <a:ext cx="4752401" cy="644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l="43848" t="19238" r="17480" b="11548"/>
          <a:stretch>
            <a:fillRect/>
          </a:stretch>
        </p:blipFill>
        <p:spPr bwMode="auto">
          <a:xfrm>
            <a:off x="1785918" y="142852"/>
            <a:ext cx="4572032" cy="654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t="13745" r="1660" b="13745"/>
          <a:stretch>
            <a:fillRect/>
          </a:stretch>
        </p:blipFill>
        <p:spPr bwMode="auto">
          <a:xfrm>
            <a:off x="928662" y="142852"/>
            <a:ext cx="799309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 l="39453" t="19238" r="11328" b="11548"/>
          <a:stretch>
            <a:fillRect/>
          </a:stretch>
        </p:blipFill>
        <p:spPr bwMode="auto">
          <a:xfrm>
            <a:off x="5143472" y="2357406"/>
            <a:ext cx="400052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739"/>
            <a:ext cx="7933588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Основные разделы кодекса корпоративной культуры :</a:t>
            </a:r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258204" cy="5114948"/>
          </a:xfrm>
        </p:spPr>
        <p:txBody>
          <a:bodyPr>
            <a:normAutofit fontScale="62500" lnSpcReduction="20000"/>
          </a:bodyPr>
          <a:lstStyle/>
          <a:p>
            <a:r>
              <a:rPr lang="ru-RU" sz="2900" b="1" dirty="0" smtClean="0"/>
              <a:t>КОРПОРАТИВНЫЕ ЦЕННОСТИ</a:t>
            </a:r>
            <a:endParaRPr lang="ru-RU" sz="2900" b="1" cap="all" dirty="0" smtClean="0"/>
          </a:p>
          <a:p>
            <a:r>
              <a:rPr lang="ru-RU" sz="2900" b="1" cap="all" dirty="0" smtClean="0"/>
              <a:t>Основные этические принципы корпоративного поведения</a:t>
            </a:r>
            <a:endParaRPr lang="ru-RU" sz="2900" b="1" dirty="0" smtClean="0"/>
          </a:p>
          <a:p>
            <a:r>
              <a:rPr lang="ru-RU" sz="2900" b="1" cap="all" dirty="0" smtClean="0"/>
              <a:t>Обязанности сотрудников</a:t>
            </a:r>
            <a:endParaRPr lang="ru-RU" sz="2900" dirty="0" smtClean="0"/>
          </a:p>
          <a:p>
            <a:r>
              <a:rPr lang="ru-RU" sz="2900" b="1" cap="all" dirty="0" smtClean="0"/>
              <a:t>Отношения в коллективе</a:t>
            </a:r>
            <a:endParaRPr lang="ru-RU" sz="2900" dirty="0" smtClean="0"/>
          </a:p>
          <a:p>
            <a:r>
              <a:rPr lang="ru-RU" sz="2900" b="1" cap="all" dirty="0" smtClean="0"/>
              <a:t>принципы взаимодействия между  подразделениями</a:t>
            </a:r>
            <a:endParaRPr lang="ru-RU" sz="2900" dirty="0" smtClean="0"/>
          </a:p>
          <a:p>
            <a:r>
              <a:rPr lang="ru-RU" sz="2900" b="1" cap="all" dirty="0" smtClean="0"/>
              <a:t>Взаимоотношения с партнерами и конкурентами</a:t>
            </a:r>
            <a:endParaRPr lang="ru-RU" sz="2900" dirty="0" smtClean="0"/>
          </a:p>
          <a:p>
            <a:r>
              <a:rPr lang="ru-RU" sz="2900" b="1" cap="all" dirty="0" smtClean="0"/>
              <a:t>Деловой этикет</a:t>
            </a:r>
            <a:endParaRPr lang="ru-RU" sz="2900" b="1" dirty="0" smtClean="0"/>
          </a:p>
          <a:p>
            <a:pPr lvl="1"/>
            <a:r>
              <a:rPr lang="ru-RU" sz="2900" b="1" dirty="0" smtClean="0"/>
              <a:t>Отношения в коллективе</a:t>
            </a:r>
            <a:endParaRPr lang="ru-RU" sz="2900" dirty="0" smtClean="0"/>
          </a:p>
          <a:p>
            <a:pPr lvl="1"/>
            <a:r>
              <a:rPr lang="ru-RU" sz="2900" b="1" dirty="0" smtClean="0"/>
              <a:t>Отношения между руководителями и подчиненными</a:t>
            </a:r>
            <a:endParaRPr lang="ru-RU" sz="2900" dirty="0" smtClean="0"/>
          </a:p>
          <a:p>
            <a:pPr lvl="1"/>
            <a:r>
              <a:rPr lang="ru-RU" sz="2900" b="1" dirty="0" smtClean="0"/>
              <a:t>Этика преподавателя и сотрудника</a:t>
            </a:r>
            <a:endParaRPr lang="ru-RU" sz="2900" dirty="0" smtClean="0"/>
          </a:p>
          <a:p>
            <a:pPr lvl="1"/>
            <a:r>
              <a:rPr lang="ru-RU" sz="2900" b="1" dirty="0" smtClean="0"/>
              <a:t>Этика студента</a:t>
            </a:r>
            <a:endParaRPr lang="ru-RU" sz="2900" dirty="0" smtClean="0"/>
          </a:p>
          <a:p>
            <a:pPr lvl="1"/>
            <a:r>
              <a:rPr lang="ru-RU" sz="2900" b="1" dirty="0" smtClean="0"/>
              <a:t>Проведение собраний, конференций и совещаний </a:t>
            </a:r>
            <a:endParaRPr lang="ru-RU" sz="2900" dirty="0" smtClean="0"/>
          </a:p>
          <a:p>
            <a:pPr lvl="1"/>
            <a:r>
              <a:rPr lang="ru-RU" sz="2900" b="1" dirty="0" smtClean="0"/>
              <a:t>Телефонное общение</a:t>
            </a:r>
            <a:endParaRPr lang="ru-RU" sz="2900" dirty="0" smtClean="0"/>
          </a:p>
          <a:p>
            <a:pPr lvl="1"/>
            <a:r>
              <a:rPr lang="ru-RU" sz="2900" b="1" dirty="0" smtClean="0"/>
              <a:t>Представление коллег и партнеров</a:t>
            </a:r>
            <a:endParaRPr lang="ru-RU" sz="2900" dirty="0" smtClean="0"/>
          </a:p>
          <a:p>
            <a:pPr lvl="1"/>
            <a:r>
              <a:rPr lang="ru-RU" sz="2900" b="1" dirty="0" smtClean="0"/>
              <a:t>Деловая одежда</a:t>
            </a:r>
            <a:endParaRPr lang="ru-RU" sz="2900" dirty="0" smtClean="0"/>
          </a:p>
          <a:p>
            <a:pPr lvl="1"/>
            <a:r>
              <a:rPr lang="ru-RU" sz="2900" b="1" dirty="0" smtClean="0"/>
              <a:t>Подарки и услуги</a:t>
            </a:r>
            <a:endParaRPr lang="ru-RU" sz="2900" dirty="0" smtClean="0"/>
          </a:p>
          <a:p>
            <a:pPr lvl="1"/>
            <a:r>
              <a:rPr lang="ru-RU" sz="2900" b="1" dirty="0" smtClean="0"/>
              <a:t>Корпоративные символы</a:t>
            </a:r>
          </a:p>
          <a:p>
            <a:endParaRPr lang="ru-RU" dirty="0"/>
          </a:p>
        </p:txBody>
      </p:sp>
      <p:pic>
        <p:nvPicPr>
          <p:cNvPr id="4" name="Рисунок 3" descr="http://sotsproekt-ryazan.ru/sites/default/files/articles/etika_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797152"/>
            <a:ext cx="3402260" cy="199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7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Принципы преподавателя  при выборе этического варианта поведения в различных ситуациях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40642"/>
            <a:ext cx="8572560" cy="550072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sz="3400" dirty="0" smtClean="0"/>
              <a:t>Уважение прав и достоинств всех членов общества, избегание предубеждений, любых форм не толерантности, признание прав других людей на собственные ценности, мнения и отношения.  </a:t>
            </a:r>
          </a:p>
          <a:p>
            <a:r>
              <a:rPr lang="ru-RU" sz="3400" dirty="0" smtClean="0"/>
              <a:t>Преподавателю необходимо всё время помнить, что каждый студент - это личность со своими индивидуальными особенностями.</a:t>
            </a:r>
          </a:p>
          <a:p>
            <a:pPr lvl="0"/>
            <a:r>
              <a:rPr lang="ru-RU" sz="3400" dirty="0" smtClean="0"/>
              <a:t>Соблюдение общечеловеческих норм и этических стандартов делового поведения и стремление во всех случаях действовать справедливо, честно и открыто, как в отношениях со своими коллегами, так и в отношении других людей.</a:t>
            </a:r>
          </a:p>
          <a:p>
            <a:pPr lvl="0"/>
            <a:r>
              <a:rPr lang="ru-RU" sz="3400" dirty="0" smtClean="0"/>
              <a:t>Поддержание высокого уровня компетентности в своей работе. Преподаватель должен строить свою профессиональную деятельность на основе международных стандартов качества. </a:t>
            </a:r>
          </a:p>
          <a:p>
            <a:r>
              <a:rPr lang="ru-RU" sz="3400" dirty="0" smtClean="0"/>
              <a:t>Признание необходимости постоянного повышения своего образовательного уровня, профессиональных знаний, мастерства.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Принципы преподавателя  при выборе этического варианта поведения в различных ситуациях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525963"/>
          </a:xfrm>
        </p:spPr>
        <p:txBody>
          <a:bodyPr>
            <a:normAutofit/>
          </a:bodyPr>
          <a:lstStyle/>
          <a:p>
            <a:pPr lvl="0"/>
            <a:r>
              <a:rPr lang="ru-RU" sz="2000" dirty="0" smtClean="0"/>
              <a:t>Ведение научно-исследовательской работы. </a:t>
            </a:r>
          </a:p>
          <a:p>
            <a:pPr lvl="0"/>
            <a:r>
              <a:rPr lang="ru-RU" sz="2000" dirty="0" smtClean="0"/>
              <a:t>Использование современных научно-методических разработок в области преподавания. </a:t>
            </a:r>
          </a:p>
          <a:p>
            <a:pPr lvl="0"/>
            <a:r>
              <a:rPr lang="ru-RU" sz="2000" dirty="0" smtClean="0"/>
              <a:t>Постоянное повышение качества своих программ, владение актуальными концепциями в области ключевых дисциплин, принятие ответственности за результат своей работы, поддержание авторитета своего учебного заведения.</a:t>
            </a:r>
          </a:p>
          <a:p>
            <a:pPr lvl="0"/>
            <a:r>
              <a:rPr lang="ru-RU" sz="2000" dirty="0" smtClean="0"/>
              <a:t>Приложение максимума усилий для того, чтобы стать и оставаться специалистом – экспертом в своей профессиональной практике и выполнения своих профессиональных обязанностей. </a:t>
            </a:r>
          </a:p>
          <a:p>
            <a:pPr lvl="0"/>
            <a:r>
              <a:rPr lang="ru-RU" sz="2000" dirty="0" smtClean="0"/>
              <a:t>Преподаватель имеет право вести работу только в рамках своей компетентности. </a:t>
            </a:r>
          </a:p>
          <a:p>
            <a:pPr>
              <a:buNone/>
            </a:pPr>
            <a:endParaRPr lang="ru-RU" sz="2000" dirty="0" smtClean="0"/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7412736" cy="573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85728"/>
            <a:ext cx="7715304" cy="600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785794"/>
            <a:ext cx="7215238" cy="577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1500150"/>
            <a:ext cx="685804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09408"/>
            <a:ext cx="4643470" cy="662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43998" cy="92869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/>
              <a:t>Основные принципы антикоррупционной  деятельности </a:t>
            </a:r>
            <a:br>
              <a:rPr lang="ru-RU" sz="2000" b="1" dirty="0" smtClean="0"/>
            </a:br>
            <a:r>
              <a:rPr lang="ru-RU" sz="2000" b="1" dirty="0" smtClean="0"/>
              <a:t>ФГБОУ ВО «</a:t>
            </a:r>
            <a:r>
              <a:rPr lang="ru-RU" sz="2000" b="1" dirty="0" err="1" smtClean="0"/>
              <a:t>БрГУ</a:t>
            </a:r>
            <a:r>
              <a:rPr lang="ru-RU" sz="2000" b="1" dirty="0" smtClean="0"/>
              <a:t>» :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7901014" cy="426879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признание, обеспечение и защита основных прав и свобод человека и гражданина</a:t>
            </a:r>
          </a:p>
          <a:p>
            <a:r>
              <a:rPr lang="ru-RU" sz="2400" dirty="0" smtClean="0"/>
              <a:t>законность</a:t>
            </a:r>
          </a:p>
          <a:p>
            <a:r>
              <a:rPr lang="ru-RU" sz="2400" dirty="0" smtClean="0"/>
              <a:t>публичность и открытость</a:t>
            </a:r>
          </a:p>
          <a:p>
            <a:r>
              <a:rPr lang="ru-RU" sz="2400" dirty="0" smtClean="0"/>
              <a:t>неотвратимость ответственности</a:t>
            </a:r>
          </a:p>
          <a:p>
            <a:r>
              <a:rPr lang="ru-RU" sz="2400" dirty="0" smtClean="0"/>
              <a:t>комплексное использование мер противодействия коррупции</a:t>
            </a:r>
          </a:p>
          <a:p>
            <a:r>
              <a:rPr lang="ru-RU" sz="2400" dirty="0" smtClean="0"/>
              <a:t>сотрудничество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4"/>
          <p:cNvGraphicFramePr>
            <a:graphicFrameLocks/>
          </p:cNvGraphicFramePr>
          <p:nvPr/>
        </p:nvGraphicFramePr>
        <p:xfrm>
          <a:off x="142844" y="785794"/>
          <a:ext cx="8858312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0100" y="142852"/>
            <a:ext cx="7358114" cy="5114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Разделы </a:t>
            </a:r>
            <a:r>
              <a:rPr lang="ru-RU" sz="2400" b="1" dirty="0" err="1" smtClean="0"/>
              <a:t>антикоррупционной</a:t>
            </a:r>
            <a:r>
              <a:rPr lang="ru-RU" sz="2400" b="1" dirty="0" smtClean="0"/>
              <a:t> политики</a:t>
            </a:r>
            <a:br>
              <a:rPr lang="ru-RU" sz="2400" b="1" dirty="0" smtClean="0"/>
            </a:br>
            <a:r>
              <a:rPr lang="ru-RU" sz="2400" b="1" dirty="0" smtClean="0"/>
              <a:t> ФГБОУ ВО «</a:t>
            </a:r>
            <a:r>
              <a:rPr lang="ru-RU" sz="2400" b="1" dirty="0" err="1" smtClean="0"/>
              <a:t>БрГУ</a:t>
            </a:r>
            <a:r>
              <a:rPr lang="ru-RU" sz="2400" b="1" dirty="0" smtClean="0"/>
              <a:t>» :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6285"/>
            <a:ext cx="8706744" cy="6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714356"/>
          <a:ext cx="8186736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7254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Документы локального уровня по противодействию коррупции 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8929718" cy="5857916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sz="3400" u="sng" dirty="0" smtClean="0">
                <a:hlinkClick r:id="rId2"/>
              </a:rPr>
              <a:t>Приказ №230 от 17.04.2015г.</a:t>
            </a:r>
            <a:r>
              <a:rPr lang="en-US" sz="3400" dirty="0" smtClean="0"/>
              <a:t> </a:t>
            </a:r>
            <a:r>
              <a:rPr lang="ru-RU" sz="3400" dirty="0" smtClean="0"/>
              <a:t>"Об утверждении порядка уведомления представителя работодателя о фактах обращения в целях склонения работника ФГБОУ ВПО "</a:t>
            </a:r>
            <a:r>
              <a:rPr lang="ru-RU" sz="3400" dirty="0" err="1" smtClean="0"/>
              <a:t>БрГУ</a:t>
            </a:r>
            <a:r>
              <a:rPr lang="ru-RU" sz="3400" dirty="0" smtClean="0"/>
              <a:t>" к совершению коррупционного правонарушения"</a:t>
            </a:r>
          </a:p>
          <a:p>
            <a:pPr lvl="0"/>
            <a:r>
              <a:rPr lang="ru-RU" sz="3400" u="sng" dirty="0" smtClean="0">
                <a:hlinkClick r:id="rId3"/>
              </a:rPr>
              <a:t>Регламент деятельности Комиссии по противодействию коррупции и урегулированию конфликта интересов ФГБОУ ВО "</a:t>
            </a:r>
            <a:r>
              <a:rPr lang="ru-RU" sz="3400" u="sng" dirty="0" err="1" smtClean="0">
                <a:hlinkClick r:id="rId3"/>
              </a:rPr>
              <a:t>БрГУ</a:t>
            </a:r>
            <a:r>
              <a:rPr lang="ru-RU" sz="3400" u="sng" dirty="0" smtClean="0">
                <a:hlinkClick r:id="rId3"/>
              </a:rPr>
              <a:t>"</a:t>
            </a:r>
            <a:r>
              <a:rPr lang="ru-RU" sz="3400" dirty="0" smtClean="0"/>
              <a:t>, утвержден приказом ректора от 12.10.2020г. №547</a:t>
            </a:r>
          </a:p>
          <a:p>
            <a:pPr lvl="0"/>
            <a:r>
              <a:rPr lang="ru-RU" sz="3400" u="sng" dirty="0" smtClean="0">
                <a:hlinkClick r:id="rId4"/>
              </a:rPr>
              <a:t>Положение о конфликте интересов ФГБОУ ВО "</a:t>
            </a:r>
            <a:r>
              <a:rPr lang="ru-RU" sz="3400" u="sng" dirty="0" err="1" smtClean="0">
                <a:hlinkClick r:id="rId4"/>
              </a:rPr>
              <a:t>БрГУ</a:t>
            </a:r>
            <a:r>
              <a:rPr lang="ru-RU" sz="3400" u="sng" dirty="0" smtClean="0">
                <a:hlinkClick r:id="rId4"/>
              </a:rPr>
              <a:t>"</a:t>
            </a:r>
            <a:r>
              <a:rPr lang="ru-RU" sz="3400" dirty="0" smtClean="0"/>
              <a:t>, утверждено приказом ректора от 12.10.2020г. №548</a:t>
            </a:r>
          </a:p>
          <a:p>
            <a:pPr lvl="0"/>
            <a:r>
              <a:rPr lang="ru-RU" sz="3400" u="sng" dirty="0" err="1" smtClean="0">
                <a:hlinkClick r:id="rId5"/>
              </a:rPr>
              <a:t>Антикоррупционная</a:t>
            </a:r>
            <a:r>
              <a:rPr lang="ru-RU" sz="3400" u="sng" dirty="0" smtClean="0">
                <a:hlinkClick r:id="rId5"/>
              </a:rPr>
              <a:t> политика ФГБОУ ВО "</a:t>
            </a:r>
            <a:r>
              <a:rPr lang="ru-RU" sz="3400" u="sng" dirty="0" err="1" smtClean="0">
                <a:hlinkClick r:id="rId5"/>
              </a:rPr>
              <a:t>БрГУ</a:t>
            </a:r>
            <a:r>
              <a:rPr lang="ru-RU" sz="3400" u="sng" dirty="0" smtClean="0">
                <a:hlinkClick r:id="rId5"/>
              </a:rPr>
              <a:t>"</a:t>
            </a:r>
            <a:r>
              <a:rPr lang="ru-RU" sz="3400" dirty="0" smtClean="0"/>
              <a:t>, утверждена приказом от 12.10.2020г. №549</a:t>
            </a:r>
          </a:p>
          <a:p>
            <a:pPr lvl="0"/>
            <a:r>
              <a:rPr lang="ru-RU" sz="3400" u="sng" dirty="0" smtClean="0">
                <a:hlinkClick r:id="rId6"/>
              </a:rPr>
              <a:t>Кодекс этики работников ФГБОУ ВО "</a:t>
            </a:r>
            <a:r>
              <a:rPr lang="ru-RU" sz="3400" u="sng" dirty="0" err="1" smtClean="0">
                <a:hlinkClick r:id="rId6"/>
              </a:rPr>
              <a:t>БрГУ</a:t>
            </a:r>
            <a:r>
              <a:rPr lang="ru-RU" sz="3400" u="sng" dirty="0" smtClean="0">
                <a:hlinkClick r:id="rId6"/>
              </a:rPr>
              <a:t>"</a:t>
            </a:r>
            <a:r>
              <a:rPr lang="ru-RU" sz="3400" dirty="0" smtClean="0"/>
              <a:t>, утвержден приказом от 12.10.2020г. №550</a:t>
            </a:r>
          </a:p>
          <a:p>
            <a:pPr lvl="0"/>
            <a:r>
              <a:rPr lang="ru-RU" sz="3400" u="sng" dirty="0" smtClean="0">
                <a:hlinkClick r:id="rId7"/>
              </a:rPr>
              <a:t>Приказ №579 от 01.10.2015г.</a:t>
            </a:r>
            <a:r>
              <a:rPr lang="en-US" sz="3400" dirty="0" smtClean="0"/>
              <a:t> </a:t>
            </a:r>
            <a:r>
              <a:rPr lang="ru-RU" sz="3400" dirty="0" smtClean="0"/>
              <a:t>"Об утверждении Регламента организации в ФГБОУ ВПО "</a:t>
            </a:r>
            <a:r>
              <a:rPr lang="ru-RU" sz="3400" dirty="0" err="1" smtClean="0"/>
              <a:t>БрГУ</a:t>
            </a:r>
            <a:r>
              <a:rPr lang="ru-RU" sz="3400" dirty="0" smtClean="0"/>
              <a:t>" работы по сообщению ректором и работниками ФГБОУ ВПО "</a:t>
            </a:r>
            <a:r>
              <a:rPr lang="ru-RU" sz="3400" dirty="0" err="1" smtClean="0"/>
              <a:t>БрГУ</a:t>
            </a:r>
            <a:r>
              <a:rPr lang="ru-RU" sz="3400" dirty="0" smtClean="0"/>
              <a:t>" о получении подарка в связи с их должностным положением или исполнением ими должностных обязанностей, сдаче и оценке подарка, реализации (выкупе) и зачислении средств, вырученных от его реализации"</a:t>
            </a:r>
          </a:p>
          <a:p>
            <a:pPr lvl="0"/>
            <a:r>
              <a:rPr lang="ru-RU" sz="3400" u="sng" dirty="0" smtClean="0">
                <a:hlinkClick r:id="rId8"/>
              </a:rPr>
              <a:t>Приказ № 804 от 18.12.2015г.</a:t>
            </a:r>
            <a:r>
              <a:rPr lang="en-US" sz="3400" dirty="0" smtClean="0"/>
              <a:t> </a:t>
            </a:r>
            <a:r>
              <a:rPr lang="ru-RU" sz="3400" dirty="0" smtClean="0"/>
              <a:t>"О запрете дарить и получать подарки"</a:t>
            </a:r>
          </a:p>
          <a:p>
            <a:pPr lvl="0"/>
            <a:r>
              <a:rPr lang="ru-RU" sz="3400" u="sng" dirty="0" smtClean="0">
                <a:hlinkClick r:id="rId9"/>
              </a:rPr>
              <a:t>Приказ №82 от 09.02.2016г.</a:t>
            </a:r>
            <a:r>
              <a:rPr lang="en-US" sz="3400" dirty="0" smtClean="0"/>
              <a:t> </a:t>
            </a:r>
            <a:r>
              <a:rPr lang="ru-RU" sz="3400" dirty="0" smtClean="0"/>
              <a:t>"Об утверждении Порядка предотвращения и урегулирования конфликта интересов в </a:t>
            </a:r>
            <a:r>
              <a:rPr lang="ru-RU" sz="3400" dirty="0" err="1" smtClean="0"/>
              <a:t>БрГУ</a:t>
            </a:r>
            <a:r>
              <a:rPr lang="ru-RU" sz="3400" dirty="0" smtClean="0"/>
              <a:t>"</a:t>
            </a:r>
          </a:p>
          <a:p>
            <a:pPr lvl="0"/>
            <a:r>
              <a:rPr lang="ru-RU" sz="3400" u="sng" dirty="0" smtClean="0">
                <a:hlinkClick r:id="rId10"/>
              </a:rPr>
              <a:t>Приказ №100 от 16.02.2016г.</a:t>
            </a:r>
            <a:r>
              <a:rPr lang="en-US" sz="3400" dirty="0" smtClean="0"/>
              <a:t> </a:t>
            </a:r>
            <a:r>
              <a:rPr lang="ru-RU" sz="3400" dirty="0" smtClean="0"/>
              <a:t>"Об утверждении Правил обмена подарками и знаками гостеприимства в </a:t>
            </a:r>
            <a:r>
              <a:rPr lang="ru-RU" sz="3400" dirty="0" err="1" smtClean="0"/>
              <a:t>БрГУ</a:t>
            </a:r>
            <a:r>
              <a:rPr lang="ru-RU" sz="3400" dirty="0" smtClean="0"/>
              <a:t>"</a:t>
            </a:r>
          </a:p>
          <a:p>
            <a:pPr lvl="0"/>
            <a:r>
              <a:rPr lang="ru-RU" sz="3400" u="sng" dirty="0" smtClean="0">
                <a:hlinkClick r:id="rId11"/>
              </a:rPr>
              <a:t>Приказ №637 от 22.09.2016г.</a:t>
            </a:r>
            <a:r>
              <a:rPr lang="en-US" sz="3400" dirty="0" smtClean="0"/>
              <a:t> </a:t>
            </a:r>
            <a:r>
              <a:rPr lang="ru-RU" sz="3400" dirty="0" smtClean="0"/>
              <a:t>"Об утверждении формы </a:t>
            </a:r>
            <a:r>
              <a:rPr lang="ru-RU" sz="3400" dirty="0" err="1" smtClean="0"/>
              <a:t>антикоррупционного</a:t>
            </a:r>
            <a:r>
              <a:rPr lang="ru-RU" sz="3400" dirty="0" smtClean="0"/>
              <a:t> соглашения, применяемого при осуществлении закупок товаров (работ, услуг) для нужд ФГБОУ ВО "</a:t>
            </a:r>
            <a:r>
              <a:rPr lang="ru-RU" sz="3400" dirty="0" err="1" smtClean="0"/>
              <a:t>БрГУ</a:t>
            </a:r>
            <a:r>
              <a:rPr lang="ru-RU" sz="3400" dirty="0" smtClean="0"/>
              <a:t>"</a:t>
            </a:r>
          </a:p>
          <a:p>
            <a:pPr lvl="0"/>
            <a:r>
              <a:rPr lang="ru-RU" sz="3400" u="sng" dirty="0" smtClean="0">
                <a:hlinkClick r:id="rId12"/>
              </a:rPr>
              <a:t>Приказ №403 от 16.09.2021г.</a:t>
            </a:r>
            <a:r>
              <a:rPr lang="en-US" sz="3400" u="sng" dirty="0" smtClean="0">
                <a:hlinkClick r:id="rId12"/>
              </a:rPr>
              <a:t> </a:t>
            </a:r>
            <a:r>
              <a:rPr lang="ru-RU" sz="3400" dirty="0" smtClean="0"/>
              <a:t>"Об утверждении Комиссии по противодействию коррупции и урегулированию конфликта интересов ФГБОУ ВО "</a:t>
            </a:r>
            <a:r>
              <a:rPr lang="ru-RU" sz="3400" dirty="0" err="1" smtClean="0"/>
              <a:t>БрГУ</a:t>
            </a:r>
            <a:r>
              <a:rPr lang="ru-RU" sz="3400" dirty="0" smtClean="0"/>
              <a:t>".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57224" y="785794"/>
            <a:ext cx="6480048" cy="230124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Р</a:t>
            </a:r>
            <a:r>
              <a:rPr lang="ru-RU" sz="2800" dirty="0" smtClean="0">
                <a:solidFill>
                  <a:srgbClr val="00B0F0"/>
                </a:solidFill>
              </a:rPr>
              <a:t>егулирование конфликта интересов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Рисунок 4" descr="http://static6.depositphotos.com/1064545/666/i/950/depositphotos_6663996-3D-human-pulling-a-rop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500306"/>
            <a:ext cx="48965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215370" cy="45259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Конфликт (от лат. conflictus – столкновение) </a:t>
            </a:r>
            <a:r>
              <a:rPr lang="ru-RU" sz="2400" dirty="0" smtClean="0"/>
              <a:t>определяется как столкновение противоположно направленных целей, интересов, позиций, мнений или взглядов оппонентов или субъектов взаимодействия. </a:t>
            </a:r>
          </a:p>
          <a:p>
            <a:r>
              <a:rPr lang="ru-RU" sz="2400" dirty="0" smtClean="0"/>
              <a:t>В основе любого конфликта лежит ситуация, включающая либо противоречивые позиции сторон по какому-либо поводу, либо противоположные цели или средства их достижения в данных обстоятельствах, либо несовпадение интересов, желаний оппонентов и т.п.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1369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Понятие </a:t>
            </a:r>
            <a:r>
              <a:rPr lang="ru-RU" sz="27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«конфликт интересов» </a:t>
            </a:r>
            <a:r>
              <a:rPr lang="ru-RU" sz="27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определяется в документах:</a:t>
            </a:r>
            <a:br>
              <a:rPr lang="ru-RU" sz="27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ru-RU" sz="27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- Федеральном законе от 27.07.2004 г. № 79-ФЗ «О государственной гражданской службе РФ» </a:t>
            </a:r>
          </a:p>
          <a:p>
            <a:pPr>
              <a:buNone/>
            </a:pPr>
            <a:r>
              <a:rPr lang="ru-RU" sz="2400" dirty="0" smtClean="0"/>
              <a:t> </a:t>
            </a:r>
          </a:p>
          <a:p>
            <a:r>
              <a:rPr lang="ru-RU" sz="2400" dirty="0" smtClean="0"/>
              <a:t>- Федеральном законе от 25.12.2008 г. </a:t>
            </a:r>
          </a:p>
          <a:p>
            <a:pPr>
              <a:buNone/>
            </a:pPr>
            <a:r>
              <a:rPr lang="ru-RU" sz="2400" dirty="0" smtClean="0"/>
              <a:t>	№ 273-ФЗ «О противодействии коррупции», а также устанавливается порядок предотвращения и урегулирования конфликта интересов.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8329642" cy="5483245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Конфликт интересов </a:t>
            </a:r>
            <a:r>
              <a:rPr lang="ru-RU" dirty="0" smtClean="0"/>
              <a:t>– ситуация, при которой личная заинтересованность (прямая или косвенная) работника (представителя организации) влияет или может повлиять на надлежащее исполнение им должностных (трудовых) обязанностей и при которой возникает или может возникнуть противоречие между личной заинтересованностью работника (представителя организации) и правами и законными интересами организации, способное привести к причинению вреда правам и законным интересам, имуществу и (или) деловой репутации организации, работником (представителем организации) которой он является.</a:t>
            </a:r>
          </a:p>
          <a:p>
            <a:pPr marL="36576" indent="0">
              <a:buNone/>
            </a:pPr>
            <a:endParaRPr lang="ru-RU" dirty="0" smtClean="0"/>
          </a:p>
          <a:p>
            <a:r>
              <a:rPr lang="ru-RU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Личная заинтересованность работника (представителя организации) </a:t>
            </a:r>
            <a:r>
              <a:rPr lang="ru-RU" b="1" dirty="0" smtClean="0"/>
              <a:t>–</a:t>
            </a:r>
            <a:r>
              <a:rPr lang="ru-RU" dirty="0" smtClean="0"/>
              <a:t> заинтересованность работника (представителя организации), связанная с возможностью получения работником (представителем организации) при исполнении должностных обязанностей доходов в виде денег, ценностей, иного имущества или услуг имущественного характера, иных имущественных прав для себя или для третьих лиц.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488" y="214290"/>
            <a:ext cx="8998512" cy="62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47263" cy="651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500174"/>
            <a:ext cx="3125791" cy="312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428596" y="642918"/>
            <a:ext cx="457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Круг связанных с работником</a:t>
            </a:r>
          </a:p>
          <a:p>
            <a:r>
              <a:rPr lang="ru-RU" sz="2400" dirty="0" smtClean="0"/>
              <a:t>лиц, в интересах которых он</a:t>
            </a:r>
          </a:p>
          <a:p>
            <a:r>
              <a:rPr lang="ru-RU" sz="2400" dirty="0" smtClean="0"/>
              <a:t>может пойти на недолжное</a:t>
            </a:r>
          </a:p>
          <a:p>
            <a:r>
              <a:rPr lang="ru-RU" sz="2400" dirty="0" smtClean="0"/>
              <a:t>исполнение своих обязанностей</a:t>
            </a:r>
          </a:p>
          <a:p>
            <a:r>
              <a:rPr lang="ru-RU" sz="2400" dirty="0" smtClean="0"/>
              <a:t>может быть очень широк:</a:t>
            </a:r>
          </a:p>
          <a:p>
            <a:endParaRPr lang="ru-RU" sz="2400" dirty="0" smtClean="0"/>
          </a:p>
          <a:p>
            <a:r>
              <a:rPr lang="ru-RU" sz="2400" dirty="0" smtClean="0"/>
              <a:t>- сам работник, </a:t>
            </a:r>
          </a:p>
          <a:p>
            <a:r>
              <a:rPr lang="ru-RU" sz="2400" dirty="0" smtClean="0"/>
              <a:t>- его близкие и дальние родственники,</a:t>
            </a:r>
          </a:p>
          <a:p>
            <a:r>
              <a:rPr lang="ru-RU" sz="2400" dirty="0" smtClean="0"/>
              <a:t>- друзья, </a:t>
            </a:r>
          </a:p>
          <a:p>
            <a:r>
              <a:rPr lang="ru-RU" sz="2400" dirty="0" smtClean="0"/>
              <a:t>- коллеги по работе, в том числе бывшие и будущие и т.д.</a:t>
            </a:r>
            <a:endParaRPr lang="ru-RU" sz="2400" dirty="0"/>
          </a:p>
        </p:txBody>
      </p:sp>
      <p:sp>
        <p:nvSpPr>
          <p:cNvPr id="4" name="Кольцо 3"/>
          <p:cNvSpPr/>
          <p:nvPr/>
        </p:nvSpPr>
        <p:spPr>
          <a:xfrm>
            <a:off x="5429256" y="1643050"/>
            <a:ext cx="3071834" cy="2786082"/>
          </a:xfrm>
          <a:prstGeom prst="don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Важные детали - </a:t>
            </a:r>
            <a:r>
              <a:rPr lang="ru-RU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вероятная выгода</a:t>
            </a:r>
            <a:endParaRPr lang="ru-RU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Вероятная выгода, которая может побудить работника совершить коррупционное правонарушение, может быть различной: как имущественной, так и неимущественной.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5750" y="285750"/>
            <a:ext cx="8715375" cy="1214438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Любой вид профессиональной деятельности человека формирует корпоративную профессиональную этику,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которая своими моральными нормами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 регулирует поведение работника.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4905467"/>
              </p:ext>
            </p:extLst>
          </p:nvPr>
        </p:nvGraphicFramePr>
        <p:xfrm>
          <a:off x="357158" y="1785926"/>
          <a:ext cx="8229600" cy="481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501122" cy="637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01122" cy="62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76" y="214290"/>
            <a:ext cx="8803059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539038" cy="92869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u="sng" dirty="0" smtClean="0"/>
              <a:t>Конфликт интересов при управлении кадрами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Конфликт интересов возникает, если работник обладает полномочиями по подготовке или принятию решений в отношении кого-либо из рассмотренного ранее широкого круга связанных с ним лиц.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4305629"/>
            <a:ext cx="2605090" cy="194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7424766" cy="8683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u="sng" dirty="0" smtClean="0"/>
              <a:t>Конфликт интересов при осуществлении закупок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Конфликт интересов возникает, если работник участвует в обосновании необходимости закупки, подготовке закупочной документации, выборе победителя закупочной процедуры, приемке закупаемых товаров и услуг и при этом одним из возможных поставщиков является кто- либо из рассмотренного ранее широкого круга связанных лиц.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4500570"/>
            <a:ext cx="18573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7424766" cy="9397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u="sng" dirty="0" smtClean="0"/>
              <a:t>Конфликт интересов при управлении государственным имуществом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Конфликт интересов возникает, если работник принимает решение (или участвует в подготовке такого решения) в отношении имущества, которым распоряжается организация, и при этом такое решение затрагивает интересы самого работника или связанных с ним лиц.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4500570"/>
            <a:ext cx="2262193" cy="212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7424766" cy="9397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u="sng" dirty="0" smtClean="0"/>
              <a:t>Конфликт интересов при проведении </a:t>
            </a:r>
            <a:br>
              <a:rPr lang="ru-RU" sz="2400" b="1" u="sng" dirty="0" smtClean="0"/>
            </a:br>
            <a:r>
              <a:rPr lang="ru-RU" sz="2400" b="1" u="sng" dirty="0" smtClean="0"/>
              <a:t>контрольно- оценочной деятельности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7467600" cy="4268799"/>
          </a:xfrm>
        </p:spPr>
        <p:txBody>
          <a:bodyPr/>
          <a:lstStyle/>
          <a:p>
            <a:r>
              <a:rPr lang="ru-RU" sz="2400" dirty="0" smtClean="0"/>
              <a:t>Конфликт интересов возникает, если работник принимает или участвует в</a:t>
            </a:r>
          </a:p>
          <a:p>
            <a:pPr>
              <a:buNone/>
            </a:pPr>
            <a:r>
              <a:rPr lang="ru-RU" sz="2400" dirty="0" smtClean="0"/>
              <a:t>     подготовке экспертного решения в отношении связанного с ним физического или юридического лица.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4714884"/>
            <a:ext cx="2062170" cy="17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7424766" cy="9397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u="sng" dirty="0" smtClean="0"/>
              <a:t>Конфликт интересов при проведении </a:t>
            </a:r>
            <a:br>
              <a:rPr lang="ru-RU" sz="2400" b="1" u="sng" dirty="0" smtClean="0"/>
            </a:br>
            <a:r>
              <a:rPr lang="ru-RU" sz="2400" b="1" u="sng" dirty="0" smtClean="0"/>
              <a:t>контрольно- надзорной деятельности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7467600" cy="4197361"/>
          </a:xfrm>
        </p:spPr>
        <p:txBody>
          <a:bodyPr/>
          <a:lstStyle/>
          <a:p>
            <a:r>
              <a:rPr lang="ru-RU" sz="2400" dirty="0" smtClean="0"/>
              <a:t>Конфликт интересов возникает, если работник осуществляет контрольно-надзорные функции в отношении связанного с ним физического или юридического лица.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4643446"/>
            <a:ext cx="2390776" cy="178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7353328" cy="10112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u="sng" dirty="0" smtClean="0"/>
              <a:t>Конфликт интересов, связанный с использованием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u="sng" dirty="0" smtClean="0"/>
              <a:t>информации ограниченного доступа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Конфликт интересов возникает, если работник в связи с осуществлением трудовых обязанностей имеет доступ к информации, недоступной общественности, обязан хранить ее в тайне, но использование этой информации может принести выгоду работнику или связанным с ним лицам.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4929198"/>
            <a:ext cx="22669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429684" cy="534036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/>
              <a:t>	</a:t>
            </a:r>
            <a:r>
              <a:rPr lang="ru-RU" sz="2400" b="1" dirty="0" smtClean="0"/>
              <a:t>Различия правового положения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педагога </a:t>
            </a:r>
            <a:r>
              <a:rPr lang="ru-RU" sz="2400" b="1" dirty="0" smtClean="0"/>
              <a:t>и </a:t>
            </a:r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государственного или муниципального служащего, </a:t>
            </a:r>
            <a:r>
              <a:rPr lang="ru-RU" sz="2400" b="1" dirty="0" smtClean="0"/>
              <a:t>представляются очевидными, но поскольку в основе применения к педагогическим работникам правового средства – конфликта интересов – положен</a:t>
            </a:r>
          </a:p>
          <a:p>
            <a:pPr algn="ctr">
              <a:buNone/>
            </a:pPr>
            <a:r>
              <a:rPr lang="ru-RU" sz="2400" b="1" dirty="0" smtClean="0"/>
              <a:t> </a:t>
            </a:r>
            <a:r>
              <a:rPr lang="ru-RU" sz="2400" b="1" i="1" dirty="0" smtClean="0"/>
              <a:t>критерий публичного статуса, </a:t>
            </a:r>
          </a:p>
          <a:p>
            <a:pPr algn="ctr">
              <a:buNone/>
            </a:pPr>
            <a:endParaRPr lang="ru-RU" sz="2400" b="1" i="1" dirty="0" smtClean="0"/>
          </a:p>
          <a:p>
            <a:pPr algn="ctr">
              <a:buNone/>
            </a:pPr>
            <a:r>
              <a:rPr lang="ru-RU" sz="2400" b="1" dirty="0" smtClean="0"/>
              <a:t>обоснованным представляется контурно обозначить наиболее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r>
              <a:rPr lang="ru-RU" sz="2400" b="1" u="sng" dirty="0" smtClean="0">
                <a:solidFill>
                  <a:srgbClr val="00B0F0"/>
                </a:solidFill>
              </a:rPr>
              <a:t>типичные ситуации порождающие конфликт интересов для преподавателей</a:t>
            </a:r>
            <a:endParaRPr lang="ru-RU" sz="2400" dirty="0">
              <a:solidFill>
                <a:srgbClr val="00B0F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ishenkoOV\Downloads\604393f2b4afb957f425798d691055e1-800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0711"/>
            <a:ext cx="8643998" cy="648299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357166"/>
            <a:ext cx="7467600" cy="72547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/>
              <a:t>Ситуации конфликта интересов в вузе: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ru-RU" sz="2600" dirty="0" smtClean="0"/>
              <a:t>1) Выполнение отдельных функций государственного управления в отношении родственников и/или иных лиц, с которыми связана личная заинтересованность государственного служащего. </a:t>
            </a:r>
          </a:p>
          <a:p>
            <a:r>
              <a:rPr lang="ru-RU" sz="2600" dirty="0" smtClean="0"/>
              <a:t>2) Выполнение иной оплачиваемой работы.</a:t>
            </a:r>
          </a:p>
          <a:p>
            <a:r>
              <a:rPr lang="ru-RU" sz="2600" dirty="0" smtClean="0"/>
              <a:t>3) Получение подарков и услуг.</a:t>
            </a:r>
          </a:p>
          <a:p>
            <a:r>
              <a:rPr lang="ru-RU" sz="2600" dirty="0" smtClean="0"/>
              <a:t>4) Имущественные обязательства и судебные разбирательства.</a:t>
            </a:r>
          </a:p>
          <a:p>
            <a:r>
              <a:rPr lang="ru-RU" sz="2600" dirty="0" smtClean="0"/>
              <a:t>5) Нарушение установленных для государственных служащих запретов.</a:t>
            </a:r>
          </a:p>
          <a:p>
            <a:r>
              <a:rPr lang="ru-RU" sz="2600" dirty="0" smtClean="0"/>
              <a:t>6) Разглашение секретной информации.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472518" cy="5554683"/>
          </a:xfrm>
        </p:spPr>
        <p:txBody>
          <a:bodyPr>
            <a:normAutofit fontScale="70000" lnSpcReduction="20000"/>
          </a:bodyPr>
          <a:lstStyle/>
          <a:p>
            <a:r>
              <a:rPr lang="ru-RU" sz="29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 Выполнение профессиональных обязанностей в отношении родственников и/или иных лиц, с которыми служащий поддерживает отношения, основанные на нравственных обязательствах. </a:t>
            </a:r>
          </a:p>
          <a:p>
            <a:pPr>
              <a:buNone/>
            </a:pPr>
            <a:r>
              <a:rPr lang="ru-RU" b="1" dirty="0" smtClean="0"/>
              <a:t>		</a:t>
            </a:r>
            <a:r>
              <a:rPr lang="ru-RU" sz="2600" b="1" i="1" dirty="0" smtClean="0"/>
              <a:t>П</a:t>
            </a:r>
            <a:r>
              <a:rPr lang="ru-RU" sz="2600" i="1" dirty="0" smtClean="0"/>
              <a:t>реподаватель участвует в принятии юридически значимых решений в отношении родственников и/или иных лиц, с которыми связана личная заинтересованность преподавателя. Чаще всего таким участием является принятие экзаменов или зачетов, участие в работе ГЭК, конкурсной комиссии.</a:t>
            </a:r>
          </a:p>
          <a:p>
            <a:endParaRPr lang="ru-RU" b="1" dirty="0" smtClean="0"/>
          </a:p>
          <a:p>
            <a:r>
              <a:rPr lang="ru-RU" sz="29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2.  Выполнение оплачиваемой работы (оказание услуг имущественного характера)</a:t>
            </a:r>
            <a:r>
              <a:rPr lang="ru-RU" sz="29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dirty="0" smtClean="0"/>
              <a:t>		 </a:t>
            </a:r>
            <a:r>
              <a:rPr lang="ru-RU" sz="2600" i="1" dirty="0" smtClean="0"/>
              <a:t>Практика осуществления преподавателями репетиторства у своих же студентов (учеников) или вынуждение студентов приобретать собственные научные труды. </a:t>
            </a:r>
          </a:p>
          <a:p>
            <a:pPr>
              <a:buNone/>
            </a:pPr>
            <a:endParaRPr lang="ru-RU" sz="2600" i="1" dirty="0" smtClean="0"/>
          </a:p>
          <a:p>
            <a:r>
              <a:rPr lang="ru-RU" sz="29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3.  Получение материальной выгоды (включая деньги), подарков и услуг.</a:t>
            </a:r>
            <a:endParaRPr lang="ru-RU" sz="29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686800" cy="616760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4.  Имущественные обязательства у преподавателя и/или его родственников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ru-RU" sz="2900" i="1" dirty="0" smtClean="0"/>
              <a:t>В данном случае преподаватель и/или его родственники создают имущественные обязательства на льготных условиях, в частности – это беспроцентные ссуды, сделки купли-продажи по заниженной стоимости, льготная аренда или подряд и т.п. </a:t>
            </a:r>
          </a:p>
          <a:p>
            <a:pPr>
              <a:buNone/>
            </a:pPr>
            <a:endParaRPr lang="ru-RU" sz="2900" i="1" dirty="0" smtClean="0"/>
          </a:p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5.  Ситуации, связанные с явным нарушением педагогом установленных запретов. 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ru-RU" sz="2900" i="1" dirty="0" smtClean="0"/>
              <a:t>(в соответствии с ч. 3 ст. 48 Федерального закона от 29.12.2012 г. № 273-ФЗ «Об образовании в Российской Федерации»).</a:t>
            </a:r>
          </a:p>
          <a:p>
            <a:pPr>
              <a:buNone/>
            </a:pPr>
            <a:endParaRPr lang="ru-RU" sz="2900" i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6.  Использование конфиденциальной информации. </a:t>
            </a: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ru-RU" sz="2900" i="1" dirty="0" smtClean="0"/>
              <a:t>Представляется обоснованным установление наличия конфликта интересов педагогического работника, в случае разглашения или использования в целях, не связанных с профессиональной деятельностью, сведений, отнесенных в соответствии с федеральным законом к сведениям конфиденциального характера, или служебной информации, ставшей ему известной в связи с исполнением профессиональных обязанностей. Указанный запрет более всего распространен в случаях использования информации, закрепленной в установлениях Федерального закона от 27.07.2006 г. № 152-ФЗ «О персональных данных».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/>
              <a:t>Для эффективного регулирования конфликта интересов рекомендуется предпринять следующие шаги: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5829312" cy="448311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1. Предотвращение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2. Выявление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3. Урегулирование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1643050"/>
            <a:ext cx="1214446" cy="12144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3143248"/>
            <a:ext cx="1214446" cy="12144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4714884"/>
            <a:ext cx="1285874" cy="12858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4532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Предотвращение конфликта интересов: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 smtClean="0"/>
              <a:t>Выстроить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систему запретов и ограничений.</a:t>
            </a:r>
          </a:p>
          <a:p>
            <a:pPr algn="just">
              <a:buNone/>
            </a:pPr>
            <a:r>
              <a:rPr lang="ru-RU" sz="2000" dirty="0" smtClean="0"/>
              <a:t> </a:t>
            </a:r>
          </a:p>
          <a:p>
            <a:pPr algn="just"/>
            <a:r>
              <a:rPr lang="ru-RU" sz="2000" dirty="0" smtClean="0"/>
              <a:t>Сам работник будет </a:t>
            </a:r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внимательно относиться к ситуациям </a:t>
            </a:r>
            <a:r>
              <a:rPr lang="ru-RU" sz="20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потенциального конфликта интересов:</a:t>
            </a:r>
          </a:p>
          <a:p>
            <a:pPr algn="just">
              <a:buNone/>
            </a:pPr>
            <a:endParaRPr lang="ru-RU" sz="2000" b="1" dirty="0" smtClean="0"/>
          </a:p>
          <a:p>
            <a:pPr algn="just">
              <a:buNone/>
            </a:pPr>
            <a:r>
              <a:rPr lang="ru-RU" sz="2000" b="1" dirty="0" smtClean="0"/>
              <a:t>	ситуация, при которой совершение работником или связанными с ним лицами, или работодателем, или организациями, с которыми работник взаимодействует, конкретных шагов в краткосрочной перспективе приведет к реальному конфликту интересов.</a:t>
            </a:r>
            <a:endParaRPr lang="ru-RU" sz="2000" dirty="0" smtClean="0"/>
          </a:p>
          <a:p>
            <a:endParaRPr lang="ru-RU" sz="1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72" y="214290"/>
            <a:ext cx="1214446" cy="12144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/>
              <a:t> Выявление конфликта интересов: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Декларирование</a:t>
            </a:r>
          </a:p>
          <a:p>
            <a:pPr>
              <a:buNone/>
            </a:pPr>
            <a:r>
              <a:rPr lang="ru-RU" sz="2000" dirty="0" smtClean="0"/>
              <a:t>  -   письменное уведомление уполномоченных должностных лиц о наличии у работника конфликта интересов или личной заинтересованности.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Иные способы:</a:t>
            </a:r>
          </a:p>
          <a:p>
            <a:r>
              <a:rPr lang="ru-RU" sz="2000" dirty="0" smtClean="0"/>
              <a:t>- сопоставление сведений, предоставляемых о себе работником, и информации, содержащейся в государственных и иных базах данных.</a:t>
            </a:r>
          </a:p>
          <a:p>
            <a:endParaRPr lang="ru-RU" sz="2000" dirty="0" smtClean="0"/>
          </a:p>
          <a:p>
            <a:r>
              <a:rPr lang="ru-RU" sz="2000" dirty="0" smtClean="0"/>
              <a:t>- сообщения о возможных коррупционных   правонарушениях.</a:t>
            </a:r>
          </a:p>
          <a:p>
            <a:pPr>
              <a:buNone/>
            </a:pPr>
            <a:r>
              <a:rPr lang="ru-RU" sz="2000" b="1" dirty="0" smtClean="0"/>
              <a:t> </a:t>
            </a:r>
            <a:endParaRPr lang="ru-RU" sz="20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357166"/>
            <a:ext cx="1214446" cy="1214446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429684" cy="630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496204" cy="939784"/>
          </a:xfr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/>
              <a:t>Урегулирование конфликта интересов:</a:t>
            </a:r>
            <a:br>
              <a:rPr lang="ru-RU" sz="2400" b="1" dirty="0" smtClean="0"/>
            </a:br>
            <a:r>
              <a:rPr lang="ru-RU" sz="2400" b="1" dirty="0" smtClean="0"/>
              <a:t>возможные способы</a:t>
            </a:r>
            <a:endParaRPr lang="ru-RU" sz="2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8043890" cy="497207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ru-RU" sz="4200" b="1" dirty="0" smtClean="0"/>
              <a:t>1.  Сохранение несущественного интереса.</a:t>
            </a:r>
            <a:endParaRPr lang="ru-RU" sz="4200" dirty="0" smtClean="0"/>
          </a:p>
          <a:p>
            <a:pPr>
              <a:lnSpc>
                <a:spcPct val="170000"/>
              </a:lnSpc>
            </a:pPr>
            <a:r>
              <a:rPr lang="ru-RU" sz="4200" b="1" dirty="0" smtClean="0"/>
              <a:t>2.   Усиление надзора за действиями, затрагивающими определенных лиц.</a:t>
            </a:r>
            <a:endParaRPr lang="ru-RU" sz="4200" dirty="0" smtClean="0"/>
          </a:p>
          <a:p>
            <a:pPr>
              <a:lnSpc>
                <a:spcPct val="170000"/>
              </a:lnSpc>
            </a:pPr>
            <a:r>
              <a:rPr lang="ru-RU" sz="4200" b="1" dirty="0" smtClean="0"/>
              <a:t>3.   Отстранение от действий, затрагивающих определенных лиц.</a:t>
            </a:r>
            <a:endParaRPr lang="ru-RU" sz="4200" dirty="0" smtClean="0"/>
          </a:p>
          <a:p>
            <a:pPr>
              <a:lnSpc>
                <a:spcPct val="170000"/>
              </a:lnSpc>
            </a:pPr>
            <a:r>
              <a:rPr lang="ru-RU" sz="4200" b="1" dirty="0" smtClean="0"/>
              <a:t>4.  Создание дополнительных препятствий для реализации работником личного интереса.</a:t>
            </a:r>
            <a:endParaRPr lang="ru-RU" sz="4200" dirty="0" smtClean="0"/>
          </a:p>
          <a:p>
            <a:pPr>
              <a:lnSpc>
                <a:spcPct val="170000"/>
              </a:lnSpc>
            </a:pPr>
            <a:r>
              <a:rPr lang="ru-RU" sz="4200" b="1" dirty="0" smtClean="0"/>
              <a:t>5.  Избавление от выгоды, являющейся причиной возникновения конфликта интересов.</a:t>
            </a:r>
            <a:endParaRPr lang="ru-RU" sz="4200" dirty="0" smtClean="0"/>
          </a:p>
          <a:p>
            <a:pPr>
              <a:lnSpc>
                <a:spcPct val="170000"/>
              </a:lnSpc>
            </a:pPr>
            <a:r>
              <a:rPr lang="ru-RU" sz="4200" b="1" dirty="0" smtClean="0"/>
              <a:t>6.  Увольнение работника.</a:t>
            </a:r>
            <a:endParaRPr lang="ru-RU" sz="4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053" y="214290"/>
            <a:ext cx="890987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467600" cy="654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Возникновение профессиональной этики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3400420" cy="441167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Первые профессионально-этические кодексы возникли в глубокой древности.</a:t>
            </a:r>
          </a:p>
          <a:p>
            <a:pPr>
              <a:buNone/>
            </a:pPr>
            <a:endParaRPr lang="ru-RU" sz="2000" dirty="0" smtClean="0"/>
          </a:p>
          <a:p>
            <a:r>
              <a:rPr lang="ru-RU" sz="2000" dirty="0" smtClean="0"/>
              <a:t>Профессиональная этика возникла как проявление повседневного морального сознания.</a:t>
            </a:r>
            <a:endParaRPr lang="ru-RU" sz="2000" dirty="0"/>
          </a:p>
        </p:txBody>
      </p:sp>
      <p:pic>
        <p:nvPicPr>
          <p:cNvPr id="3074" name="Picture 2" descr="C:\Users\TishenkoOV\Downloads\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214422"/>
            <a:ext cx="5048264" cy="378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42" cy="61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60</a:t>
            </a:fld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89"/>
            <a:ext cx="8715436" cy="631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61</a:t>
            </a:fld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3672" r="3906" b="5859"/>
          <a:stretch>
            <a:fillRect/>
          </a:stretch>
        </p:blipFill>
        <p:spPr bwMode="auto">
          <a:xfrm>
            <a:off x="214282" y="142852"/>
            <a:ext cx="8786874" cy="588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62</a:t>
            </a:fld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43434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4392" y="357166"/>
            <a:ext cx="4411577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71480"/>
            <a:ext cx="431190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48501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681914" cy="7143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Меры урегулирования конфликта интересов: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ст. 11 ФЗ «О противодействии коррупции»: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8286808" cy="542928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3. </a:t>
            </a:r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Представитель нанимателя (</a:t>
            </a:r>
            <a:r>
              <a:rPr lang="ru-RU" sz="20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работодатель)</a:t>
            </a:r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2000" dirty="0" smtClean="0"/>
              <a:t>если ему стало известно о возникновении у лица, замещающего должность, замещение которой предусматривает обязанность принимать меры по предотвращению и урегулированию конфликта интересов, личной заинтересованности, которая приводит или может привести к конфликту интересов, </a:t>
            </a:r>
            <a:r>
              <a:rPr lang="ru-RU" sz="20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обязан принять меры по предотвращению или урегулированию </a:t>
            </a:r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конфликта интересов.</a:t>
            </a:r>
            <a:endParaRPr lang="ru-RU" sz="1800" dirty="0" smtClean="0"/>
          </a:p>
          <a:p>
            <a:r>
              <a:rPr lang="ru-RU" sz="2000" b="1" dirty="0" smtClean="0"/>
              <a:t>4. </a:t>
            </a:r>
            <a:r>
              <a:rPr lang="ru-RU" sz="2000" dirty="0" smtClean="0"/>
              <a:t>Предотвращение или урегулирование конфликта интересов  может состоять в:</a:t>
            </a:r>
          </a:p>
          <a:p>
            <a:pPr>
              <a:buNone/>
            </a:pPr>
            <a:r>
              <a:rPr lang="ru-RU" sz="2000" dirty="0" smtClean="0"/>
              <a:t>	</a:t>
            </a:r>
            <a:r>
              <a:rPr lang="ru-RU" sz="20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изменении должностного или служебного положения </a:t>
            </a:r>
            <a:r>
              <a:rPr lang="ru-RU" sz="2000" dirty="0" smtClean="0"/>
              <a:t>лица, являющегося стороной конфликта интересов, вплоть до его </a:t>
            </a:r>
            <a:r>
              <a:rPr lang="ru-RU" sz="20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отстранения от исполнения должностных </a:t>
            </a:r>
            <a:r>
              <a:rPr lang="ru-RU" sz="2000" dirty="0" smtClean="0"/>
              <a:t>(служебных) обязанностей в установленном порядке, </a:t>
            </a:r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и (или) </a:t>
            </a:r>
            <a:r>
              <a:rPr lang="ru-RU" sz="20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 отказе его от выгоды</a:t>
            </a:r>
            <a:r>
              <a:rPr lang="ru-RU" sz="2000" dirty="0" smtClean="0"/>
              <a:t>, явившейся причиной возникновения конфликта интересов.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84189" cy="61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1639"/>
            <a:ext cx="8286807" cy="62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01174"/>
            <a:ext cx="8215370" cy="620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68</a:t>
            </a:fld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58312" cy="629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69</a:t>
            </a:fld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Профессиональная этика</a:t>
            </a:r>
            <a:r>
              <a:rPr lang="ru-RU" sz="2400" dirty="0" smtClean="0"/>
              <a:t> — это совокупность моральных норм, которые определяют отношение специалиста к своему профессиональному долгу.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2071678"/>
            <a:ext cx="7572428" cy="142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/>
              <a:t>Профессиональная деонтология </a:t>
            </a:r>
            <a:r>
              <a:rPr lang="ru-RU" sz="2000" b="1" dirty="0" smtClean="0"/>
              <a:t>– </a:t>
            </a:r>
          </a:p>
          <a:p>
            <a:pPr algn="ctr">
              <a:buNone/>
            </a:pPr>
            <a:r>
              <a:rPr lang="ru-RU" sz="2000" dirty="0" smtClean="0"/>
              <a:t>исследует сферу должного — моральные обязательства специалиста, которые возникают в его профессиональной деятельности</a:t>
            </a:r>
            <a:endParaRPr lang="ru-RU" sz="20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357686" y="1500174"/>
            <a:ext cx="571504" cy="500066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TishenkoOV\Downloads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643290"/>
            <a:ext cx="4286280" cy="32147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372923" cy="611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70</a:t>
            </a:fld>
            <a:endParaRPr lang="ru-RU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3749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71</a:t>
            </a:fld>
            <a:endParaRPr lang="ru-R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285728"/>
            <a:ext cx="888108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72</a:t>
            </a:fld>
            <a:endParaRPr lang="ru-RU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08" y="785794"/>
            <a:ext cx="8850356" cy="484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73</a:t>
            </a:fld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357158" y="285728"/>
          <a:ext cx="8501122" cy="12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928802"/>
            <a:ext cx="8043890" cy="4197361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i="1" dirty="0" smtClean="0"/>
              <a:t>активность</a:t>
            </a:r>
            <a:r>
              <a:rPr lang="ru-RU" sz="2400" dirty="0" smtClean="0"/>
              <a:t> действий, направленных на предотвращение коррупционных проявлений</a:t>
            </a:r>
          </a:p>
          <a:p>
            <a:r>
              <a:rPr lang="ru-RU" sz="2400" b="1" i="1" dirty="0" smtClean="0"/>
              <a:t>строгое соблюдение </a:t>
            </a:r>
            <a:r>
              <a:rPr lang="ru-RU" sz="2400" dirty="0" smtClean="0"/>
              <a:t>установленных предписаний в виде отказа от совершения каких-либо действий. </a:t>
            </a:r>
          </a:p>
          <a:p>
            <a:r>
              <a:rPr lang="ru-RU" sz="2400" dirty="0" smtClean="0"/>
              <a:t>поведение служащего должно </a:t>
            </a:r>
            <a:r>
              <a:rPr lang="ru-RU" sz="2400" b="1" i="1" dirty="0" smtClean="0"/>
              <a:t>соответствовать этическим правилам</a:t>
            </a:r>
            <a:r>
              <a:rPr lang="ru-RU" sz="2400" dirty="0" smtClean="0"/>
              <a:t>, сформировавшимся в обществе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74</a:t>
            </a:fld>
            <a:endParaRPr lang="ru-RU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467600" cy="79690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/>
              <a:t>Принципы регулирования конфликта интересов: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357274"/>
          <a:ext cx="821537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75</a:t>
            </a:fld>
            <a:endParaRPr lang="ru-RU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01122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/>
            </a:r>
            <a:br>
              <a:rPr lang="ru-RU" sz="2200" b="1" dirty="0" smtClean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ОСНОВНЫЕ ПРИНЦИПЫ УПРАВЛЕНИЯ </a:t>
            </a:r>
            <a:br>
              <a:rPr lang="ru-RU" sz="2200" b="1" dirty="0" smtClean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КОНФЛИКТОМ ИНТЕРЕСОВ В УНИВЕРСИТЕТЕ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28671976"/>
              </p:ext>
            </p:extLst>
          </p:nvPr>
        </p:nvGraphicFramePr>
        <p:xfrm>
          <a:off x="0" y="1000108"/>
          <a:ext cx="8929718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93022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7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Разрешение конфликта </a:t>
            </a:r>
            <a:r>
              <a:rPr lang="ru-RU" sz="27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7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200" dirty="0" smtClean="0"/>
              <a:t>производится в максимально короткие сроки с соблюдением принципов справедливости и процедурной честности, чтобы возможный ущерб от него для деятельности Университета, сотрудников и студентов был минимальным.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00306"/>
            <a:ext cx="8401080" cy="407196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ru-RU" sz="2000" dirty="0" smtClean="0"/>
              <a:t>Основной метод решения конфликтов – </a:t>
            </a:r>
            <a:r>
              <a:rPr lang="ru-RU" sz="2000" b="1" dirty="0" smtClean="0"/>
              <a:t>двухсторонние и многосторонние конструктивные переговоры.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/>
              <a:t>Определяющим является </a:t>
            </a:r>
            <a:r>
              <a:rPr lang="ru-RU" sz="2000" b="1" dirty="0" smtClean="0"/>
              <a:t>предупреждение потенциально конфликтных ситуаций.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/>
              <a:t>О возникновении конфликтной ситуации </a:t>
            </a:r>
            <a:r>
              <a:rPr lang="ru-RU" sz="2000" b="1" dirty="0" smtClean="0"/>
              <a:t>информируются все стороны, </a:t>
            </a:r>
            <a:r>
              <a:rPr lang="ru-RU" sz="2000" dirty="0" smtClean="0"/>
              <a:t>обладающие возможностями для оперативного и эффективного разрешения конфликтной ситуации.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358246" cy="514353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lvl="0"/>
            <a:r>
              <a:rPr lang="ru-RU" sz="2600" b="1" dirty="0" smtClean="0"/>
              <a:t>Принятие решений </a:t>
            </a:r>
            <a:r>
              <a:rPr lang="ru-RU" sz="2600" dirty="0" smtClean="0"/>
              <a:t>по деловым вопросам </a:t>
            </a:r>
            <a:r>
              <a:rPr lang="ru-RU" sz="2600" b="1" dirty="0" smtClean="0"/>
              <a:t>не должно быть отягощено какими-либо </a:t>
            </a:r>
            <a:r>
              <a:rPr lang="ru-RU" sz="2600" dirty="0" smtClean="0"/>
              <a:t>личными, семейными и иными </a:t>
            </a:r>
            <a:r>
              <a:rPr lang="ru-RU" sz="2600" b="1" dirty="0" smtClean="0"/>
              <a:t>соображениями</a:t>
            </a:r>
            <a:r>
              <a:rPr lang="ru-RU" sz="2600" dirty="0" smtClean="0"/>
              <a:t>, которые могут оказать негативное влияние на избирательное суждение работника или должностного лица о том, какие действия в </a:t>
            </a:r>
            <a:r>
              <a:rPr lang="ru-RU" sz="2600" b="1" dirty="0" smtClean="0">
                <a:solidFill>
                  <a:srgbClr val="C00000"/>
                </a:solidFill>
              </a:rPr>
              <a:t>наибольшей степени соответствуют интересам Университета.</a:t>
            </a:r>
          </a:p>
          <a:p>
            <a:pPr lvl="0"/>
            <a:endParaRPr lang="ru-RU" sz="2600" dirty="0" smtClean="0"/>
          </a:p>
          <a:p>
            <a:pPr lvl="0"/>
            <a:r>
              <a:rPr lang="ru-RU" sz="2600" dirty="0" smtClean="0"/>
              <a:t>При возникновении конфликтной ситуации между подразделениями Университета, </a:t>
            </a:r>
            <a:r>
              <a:rPr lang="ru-RU" sz="2600" b="1" dirty="0" smtClean="0"/>
              <a:t>приоритетным направлением решения конфликта являются </a:t>
            </a:r>
            <a:r>
              <a:rPr lang="ru-RU" sz="2600" b="1" dirty="0" smtClean="0">
                <a:solidFill>
                  <a:srgbClr val="C00000"/>
                </a:solidFill>
              </a:rPr>
              <a:t>интересы Университета как вуза в целом. </a:t>
            </a:r>
          </a:p>
          <a:p>
            <a:pPr lvl="0">
              <a:buNone/>
            </a:pPr>
            <a:endParaRPr lang="ru-RU" sz="2600" dirty="0" smtClean="0"/>
          </a:p>
          <a:p>
            <a:pPr lvl="0"/>
            <a:r>
              <a:rPr lang="ru-RU" sz="2600" b="1" dirty="0" smtClean="0"/>
              <a:t>Ни одно из подразделений не может пользоваться исключительным правом решения </a:t>
            </a:r>
            <a:r>
              <a:rPr lang="ru-RU" sz="2600" dirty="0" smtClean="0"/>
              <a:t>конфликтной ситуации в свою пользу.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86808" cy="10715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200" b="1" dirty="0" smtClean="0">
                <a:solidFill>
                  <a:schemeClr val="bg1"/>
                </a:solidFill>
              </a:rPr>
              <a:t>Формирование </a:t>
            </a:r>
            <a:r>
              <a:rPr lang="ru-RU" sz="2200" b="1" dirty="0">
                <a:solidFill>
                  <a:schemeClr val="bg1"/>
                </a:solidFill>
              </a:rPr>
              <a:t>антикоррупционного мировоззрения </a:t>
            </a:r>
            <a:r>
              <a:rPr lang="ru-RU" sz="2200" b="1" dirty="0" smtClean="0">
                <a:solidFill>
                  <a:schemeClr val="bg1"/>
                </a:solidFill>
              </a:rPr>
              <a:t>обучающихся </a:t>
            </a:r>
            <a:r>
              <a:rPr lang="ru-RU" sz="2200" b="1" dirty="0">
                <a:solidFill>
                  <a:schemeClr val="bg1"/>
                </a:solidFill>
              </a:rPr>
              <a:t>предполагает решение ряда задач в процессе преподавания: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285860"/>
            <a:ext cx="8291264" cy="4968552"/>
          </a:xfrm>
        </p:spPr>
        <p:txBody>
          <a:bodyPr>
            <a:normAutofit/>
          </a:bodyPr>
          <a:lstStyle/>
          <a:p>
            <a:pPr lvl="0"/>
            <a:r>
              <a:rPr lang="ru-RU" sz="2200" dirty="0"/>
              <a:t>дать общее представление об исторических формах коррупции, особенностях ее проявления в различных сферах жизнедеятельности, причинах, вредных последствиях данного </a:t>
            </a:r>
            <a:r>
              <a:rPr lang="ru-RU" sz="2200" dirty="0" smtClean="0"/>
              <a:t>явления</a:t>
            </a:r>
            <a:endParaRPr lang="ru-RU" sz="2200" dirty="0"/>
          </a:p>
          <a:p>
            <a:pPr lvl="0"/>
            <a:r>
              <a:rPr lang="ru-RU" sz="2200" dirty="0"/>
              <a:t>сформировать навыки адекватного анализа и личностной оценки данного социального явления с опорой на принцип </a:t>
            </a:r>
            <a:r>
              <a:rPr lang="ru-RU" sz="2200" dirty="0" smtClean="0"/>
              <a:t>историзма</a:t>
            </a:r>
            <a:endParaRPr lang="ru-RU" sz="2200" dirty="0"/>
          </a:p>
          <a:p>
            <a:pPr lvl="0"/>
            <a:r>
              <a:rPr lang="ru-RU" sz="2200" dirty="0"/>
              <a:t>сформировать комплекс знаний, в коррупциогенных ситуациях обеспечивающих поведение в соответствии с правовыми и морально-этическими </a:t>
            </a:r>
            <a:r>
              <a:rPr lang="ru-RU" sz="2200" dirty="0" smtClean="0"/>
              <a:t>нормами</a:t>
            </a:r>
            <a:endParaRPr lang="ru-RU" sz="2200" dirty="0"/>
          </a:p>
          <a:p>
            <a:pPr lvl="0"/>
            <a:r>
              <a:rPr lang="ru-RU" sz="2200" dirty="0"/>
              <a:t>стимулировать мотивацию антикоррупционного поведения.</a:t>
            </a:r>
          </a:p>
          <a:p>
            <a:pPr marL="36576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79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5214950"/>
            <a:ext cx="1818306" cy="142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xmlns="" val="9572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467600" cy="7143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/>
              <a:t>Принципы профессиональной этики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543956" cy="49831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1. Принцип профессионального отношения к труду</a:t>
            </a:r>
            <a:r>
              <a:rPr lang="ru-RU" sz="24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2. Корпоративность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3. Высшие моральные ценности</a:t>
            </a:r>
            <a:r>
              <a:rPr lang="ru-RU" sz="24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4. Неравенство сторон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5.  Служебная этика и конфликт интересов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6.  Уважение прав собственности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7. Коллегиальность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8. Право на критику и бесконфликтность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9. Гедонистический принцип профессиональной этики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Улыбающееся лицо 4"/>
          <p:cNvSpPr/>
          <p:nvPr/>
        </p:nvSpPr>
        <p:spPr>
          <a:xfrm>
            <a:off x="8143900" y="285728"/>
            <a:ext cx="642942" cy="642942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8136904" cy="4525963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000" b="1" dirty="0"/>
              <a:t>Коррупция включает в себя две составляющие: </a:t>
            </a:r>
            <a:r>
              <a:rPr lang="ru-RU" sz="2000" b="1" dirty="0" smtClean="0"/>
              <a:t>	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правовую</a:t>
            </a:r>
            <a:r>
              <a:rPr lang="ru-RU" sz="2000" b="1" dirty="0" smtClean="0"/>
              <a:t> </a:t>
            </a:r>
            <a:r>
              <a:rPr lang="ru-RU" sz="2000" b="1" dirty="0"/>
              <a:t>(коррупционные правонарушения, </a:t>
            </a:r>
            <a:r>
              <a:rPr lang="ru-RU" sz="2000" b="1" dirty="0" smtClean="0"/>
              <a:t>	преступления</a:t>
            </a:r>
            <a:r>
              <a:rPr lang="ru-RU" sz="2000" b="1" dirty="0"/>
              <a:t>) и </a:t>
            </a:r>
            <a:r>
              <a:rPr lang="ru-RU" sz="2000" b="1" dirty="0">
                <a:solidFill>
                  <a:srgbClr val="92D050"/>
                </a:solidFill>
              </a:rPr>
              <a:t>этическую</a:t>
            </a:r>
            <a:r>
              <a:rPr lang="ru-RU" sz="2000" b="1" dirty="0"/>
              <a:t> (морально-этические </a:t>
            </a:r>
            <a:r>
              <a:rPr lang="ru-RU" sz="2000" b="1" dirty="0" smtClean="0"/>
              <a:t>	коррупционные </a:t>
            </a:r>
            <a:r>
              <a:rPr lang="ru-RU" sz="2000" b="1" dirty="0"/>
              <a:t>отклонения, нарушения). </a:t>
            </a:r>
            <a:endParaRPr lang="ru-RU" sz="2000" b="1" dirty="0" smtClean="0"/>
          </a:p>
          <a:p>
            <a:pPr marL="36576" indent="0" algn="ctr">
              <a:buNone/>
            </a:pPr>
            <a:endParaRPr lang="ru-RU" sz="2000" b="1" dirty="0" smtClean="0"/>
          </a:p>
          <a:p>
            <a:pPr algn="ctr">
              <a:buFont typeface="Wingdings" pitchFamily="2" charset="2"/>
              <a:buChar char="ü"/>
            </a:pPr>
            <a:r>
              <a:rPr lang="ru-RU" sz="2000" b="1" dirty="0"/>
              <a:t>В коррупцию всегда вовлечены две стороны, и всегда это </a:t>
            </a:r>
            <a:r>
              <a:rPr lang="ru-RU" sz="2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проблема нравственного выбора. </a:t>
            </a:r>
            <a:endParaRPr lang="ru-RU" sz="2000" b="1" u="sng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338328" lvl="1" indent="0" algn="ctr">
              <a:buNone/>
            </a:pPr>
            <a:r>
              <a:rPr lang="ru-RU" sz="2000" b="1" dirty="0" smtClean="0"/>
              <a:t>	Для </a:t>
            </a:r>
            <a:r>
              <a:rPr lang="ru-RU" sz="2000" b="1" dirty="0"/>
              <a:t>того чтобы этот выбор был более </a:t>
            </a:r>
            <a:r>
              <a:rPr lang="ru-RU" sz="2000" b="1" dirty="0" smtClean="0"/>
              <a:t>	осмысленным</a:t>
            </a:r>
            <a:r>
              <a:rPr lang="ru-RU" sz="2000" b="1" dirty="0"/>
              <a:t>, взвешенным, необходимы </a:t>
            </a:r>
            <a:r>
              <a:rPr lang="ru-RU" sz="2000" b="1" dirty="0" smtClean="0"/>
              <a:t>	объективная </a:t>
            </a:r>
            <a:r>
              <a:rPr lang="ru-RU" sz="2000" b="1" dirty="0"/>
              <a:t>информация, знания, наглядные </a:t>
            </a:r>
            <a:r>
              <a:rPr lang="ru-RU" sz="2000" b="1" dirty="0" smtClean="0"/>
              <a:t>	примеры </a:t>
            </a:r>
            <a:r>
              <a:rPr lang="ru-RU" sz="2000" b="1" dirty="0"/>
              <a:t>негативных последствий, четко </a:t>
            </a:r>
            <a:r>
              <a:rPr lang="ru-RU" sz="2000" b="1" dirty="0" smtClean="0"/>
              <a:t>	определенная </a:t>
            </a:r>
            <a:r>
              <a:rPr lang="ru-RU" sz="2000" b="1" dirty="0"/>
              <a:t>позиция государства и всего </a:t>
            </a:r>
            <a:r>
              <a:rPr lang="ru-RU" sz="2000" b="1" dirty="0" smtClean="0"/>
              <a:t>	общества</a:t>
            </a:r>
            <a:r>
              <a:rPr lang="ru-RU" sz="2000" b="1" dirty="0"/>
              <a:t>.</a:t>
            </a:r>
          </a:p>
          <a:p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80</a:t>
            </a:fld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714884"/>
            <a:ext cx="2643206" cy="185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xmlns="" val="2821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36712"/>
            <a:ext cx="8208912" cy="5145435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endParaRPr lang="ru-RU" sz="2400" b="1" dirty="0" smtClean="0"/>
          </a:p>
          <a:p>
            <a:pPr marL="36576" indent="0" algn="ctr">
              <a:buNone/>
            </a:pPr>
            <a:endParaRPr lang="ru-RU" sz="2400" b="1" dirty="0" smtClean="0"/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/>
              <a:t>Благополучие общества и университетов зависит от своевременного распознавания приближающегося, возникающего конфликта, который можно своевременно не только разрешить, но и предупредить.</a:t>
            </a:r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</p:txBody>
      </p:sp>
      <p:pic>
        <p:nvPicPr>
          <p:cNvPr id="4" name="Рисунок 3" descr="http://www.yamaledu.ru/uploads/posts/2013-08/1376633013_kartinka-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357694"/>
            <a:ext cx="2664866" cy="210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77281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СПАСИБО ЗА ВНИМАНИЕ</a:t>
            </a:r>
            <a:endParaRPr lang="ru-RU" sz="2800" b="1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 descr="http://www.jabrasil.org.br/assets/img/content/empresas/thumbs/shutterstock_95715637_1024x57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3212976"/>
            <a:ext cx="521564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19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54292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/>
              <a:t>10. «Золотой стандарт»</a:t>
            </a:r>
            <a:r>
              <a:rPr lang="ru-RU" sz="20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11. Справедливость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12. Восстановление морального паритета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13. Принцип общей культуры и здравого смысла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14. Принцип гармонии индивидуального и коллективного начал, при разработке и принятии деловых решений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15. Принцип корректности в отношениях с подчиненными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16.  Принцип авансирования доверием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17.   Принцип бесконфликтности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18. Принцип «не критикуй конкурента»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19.   Культура речи как критерий этики профессионала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20. Культура мышления как критерий этики профессионала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/>
              <a:t>Принципы профессиональной этики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6" name="Улыбающееся лицо 5"/>
          <p:cNvSpPr/>
          <p:nvPr/>
        </p:nvSpPr>
        <p:spPr>
          <a:xfrm>
            <a:off x="7786710" y="285728"/>
            <a:ext cx="642942" cy="642942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3472</TotalTime>
  <Words>2434</Words>
  <Application>Microsoft Office PowerPoint</Application>
  <PresentationFormat>Экран (4:3)</PresentationFormat>
  <Paragraphs>376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Техническая</vt:lpstr>
      <vt:lpstr>Служебная этика и антикоррупционные стандарты поведения.   Этика и ответственность  в государственной службе.     </vt:lpstr>
      <vt:lpstr>Слайд 2</vt:lpstr>
      <vt:lpstr>Слайд 3</vt:lpstr>
      <vt:lpstr>Слайд 4</vt:lpstr>
      <vt:lpstr>Слайд 5</vt:lpstr>
      <vt:lpstr> Возникновение профессиональной этики </vt:lpstr>
      <vt:lpstr>Профессиональная этика — это совокупность моральных норм, которые определяют отношение специалиста к своему профессиональному долгу.</vt:lpstr>
      <vt:lpstr>Принципы профессиональной этики </vt:lpstr>
      <vt:lpstr>Принципы профессиональной этики </vt:lpstr>
      <vt:lpstr>Профессиональная (или прикладная) этика</vt:lpstr>
      <vt:lpstr>Слайд 11</vt:lpstr>
      <vt:lpstr>Слайд 12</vt:lpstr>
      <vt:lpstr>Основные нравственные качества (нормы) поведения государственного служащего:</vt:lpstr>
      <vt:lpstr>Нравственные требования, предъявляемые к государственным служащим РФ</vt:lpstr>
      <vt:lpstr>Этика достоинства и самоуважения  в профессиональной деятельности</vt:lpstr>
      <vt:lpstr>Общие нравственными принципами в служебной деятельности для государственных служащих :  </vt:lpstr>
      <vt:lpstr>Слайд 17</vt:lpstr>
      <vt:lpstr>Факторы, оказывающие негативное влияние на содержание государственной службы</vt:lpstr>
      <vt:lpstr>Необходимость принятия Кодексов этики обусловлена рядом причин: </vt:lpstr>
      <vt:lpstr>Слайд 20</vt:lpstr>
      <vt:lpstr>Слайд 21</vt:lpstr>
      <vt:lpstr>Слайд 22</vt:lpstr>
      <vt:lpstr>Основные разделы кодекса корпоративной культуры :</vt:lpstr>
      <vt:lpstr> Принципы преподавателя  при выборе этического варианта поведения в различных ситуациях </vt:lpstr>
      <vt:lpstr>Принципы преподавателя  при выборе этического варианта поведения в различных ситуациях</vt:lpstr>
      <vt:lpstr>Слайд 26</vt:lpstr>
      <vt:lpstr>Слайд 27</vt:lpstr>
      <vt:lpstr>Основные принципы антикоррупционной  деятельности  ФГБОУ ВО «БрГУ» :</vt:lpstr>
      <vt:lpstr>Разделы антикоррупционной политики  ФГБОУ ВО «БрГУ» :</vt:lpstr>
      <vt:lpstr>Слайд 30</vt:lpstr>
      <vt:lpstr> Документы локального уровня по противодействию коррупции : </vt:lpstr>
      <vt:lpstr>Регулирование конфликта интересов </vt:lpstr>
      <vt:lpstr> </vt:lpstr>
      <vt:lpstr> Понятие «конфликт интересов» определяется в документах: </vt:lpstr>
      <vt:lpstr>Слайд 35</vt:lpstr>
      <vt:lpstr>Слайд 36</vt:lpstr>
      <vt:lpstr>Слайд 37</vt:lpstr>
      <vt:lpstr>Слайд 38</vt:lpstr>
      <vt:lpstr>Важные детали - вероятная выгода</vt:lpstr>
      <vt:lpstr>Слайд 40</vt:lpstr>
      <vt:lpstr>Слайд 41</vt:lpstr>
      <vt:lpstr>Слайд 42</vt:lpstr>
      <vt:lpstr>Конфликт интересов при управлении кадрами </vt:lpstr>
      <vt:lpstr>Конфликт интересов при осуществлении закупок </vt:lpstr>
      <vt:lpstr>Конфликт интересов при управлении государственным имуществом </vt:lpstr>
      <vt:lpstr>Конфликт интересов при проведении  контрольно- оценочной деятельности </vt:lpstr>
      <vt:lpstr>Конфликт интересов при проведении  контрольно- надзорной деятельности </vt:lpstr>
      <vt:lpstr>Конфликт интересов, связанный с использованием информации ограниченного доступа </vt:lpstr>
      <vt:lpstr>Слайд 49</vt:lpstr>
      <vt:lpstr>Ситуации конфликта интересов в вузе:</vt:lpstr>
      <vt:lpstr>Слайд 51</vt:lpstr>
      <vt:lpstr>Слайд 52</vt:lpstr>
      <vt:lpstr>Для эффективного регулирования конфликта интересов рекомендуется предпринять следующие шаги:</vt:lpstr>
      <vt:lpstr>Слайд 54</vt:lpstr>
      <vt:lpstr>Предотвращение конфликта интересов:</vt:lpstr>
      <vt:lpstr> Выявление конфликта интересов:</vt:lpstr>
      <vt:lpstr>Слайд 57</vt:lpstr>
      <vt:lpstr>Урегулирование конфликта интересов: возможные способы</vt:lpstr>
      <vt:lpstr>Слайд 59</vt:lpstr>
      <vt:lpstr>Слайд 60</vt:lpstr>
      <vt:lpstr>Слайд 61</vt:lpstr>
      <vt:lpstr>Слайд 62</vt:lpstr>
      <vt:lpstr>Слайд 63</vt:lpstr>
      <vt:lpstr>Слайд 64</vt:lpstr>
      <vt:lpstr> Меры урегулирования конфликта интересов: ст. 11 ФЗ «О противодействии коррупции»: 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Принципы регулирования конфликта интересов: </vt:lpstr>
      <vt:lpstr> ОСНОВНЫЕ ПРИНЦИПЫ УПРАВЛЕНИЯ  КОНФЛИКТОМ ИНТЕРЕСОВ В УНИВЕРСИТЕТЕ </vt:lpstr>
      <vt:lpstr>  Разрешение конфликта   производится в максимально короткие сроки с соблюдением принципов справедливости и процедурной честности, чтобы возможный ущерб от него для деятельности Университета, сотрудников и студентов был минимальным. </vt:lpstr>
      <vt:lpstr>Слайд 78</vt:lpstr>
      <vt:lpstr> Формирование антикоррупционного мировоззрения обучающихся предполагает решение ряда задач в процессе преподавания:  </vt:lpstr>
      <vt:lpstr>Слайд 80</vt:lpstr>
      <vt:lpstr>Слайд 81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Служебная этика и антикоррупционные стандарты поведения  </dc:title>
  <cp:lastModifiedBy>TishenkoOV</cp:lastModifiedBy>
  <cp:revision>368</cp:revision>
  <dcterms:modified xsi:type="dcterms:W3CDTF">2022-04-08T07:06:04Z</dcterms:modified>
</cp:coreProperties>
</file>